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lvl1pPr algn="ctr" defTabSz="584200">
      <a:defRPr b="1" sz="3000">
        <a:solidFill>
          <a:srgbClr val="535353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Courier"/>
        <a:ea typeface="Courier"/>
        <a:cs typeface="Courier"/>
        <a:sym typeface="Courier"/>
      </a:defRPr>
    </a:lvl1pPr>
    <a:lvl2pPr algn="ctr" defTabSz="584200">
      <a:defRPr b="1" sz="3000">
        <a:solidFill>
          <a:srgbClr val="535353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Courier"/>
        <a:ea typeface="Courier"/>
        <a:cs typeface="Courier"/>
        <a:sym typeface="Courier"/>
      </a:defRPr>
    </a:lvl2pPr>
    <a:lvl3pPr algn="ctr" defTabSz="584200">
      <a:defRPr b="1" sz="3000">
        <a:solidFill>
          <a:srgbClr val="535353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Courier"/>
        <a:ea typeface="Courier"/>
        <a:cs typeface="Courier"/>
        <a:sym typeface="Courier"/>
      </a:defRPr>
    </a:lvl3pPr>
    <a:lvl4pPr algn="ctr" defTabSz="584200">
      <a:defRPr b="1" sz="3000">
        <a:solidFill>
          <a:srgbClr val="535353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Courier"/>
        <a:ea typeface="Courier"/>
        <a:cs typeface="Courier"/>
        <a:sym typeface="Courier"/>
      </a:defRPr>
    </a:lvl4pPr>
    <a:lvl5pPr algn="ctr" defTabSz="584200">
      <a:defRPr b="1" sz="3000">
        <a:solidFill>
          <a:srgbClr val="535353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Courier"/>
        <a:ea typeface="Courier"/>
        <a:cs typeface="Courier"/>
        <a:sym typeface="Courier"/>
      </a:defRPr>
    </a:lvl5pPr>
    <a:lvl6pPr algn="ctr" defTabSz="584200">
      <a:defRPr b="1" sz="3000">
        <a:solidFill>
          <a:srgbClr val="535353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Courier"/>
        <a:ea typeface="Courier"/>
        <a:cs typeface="Courier"/>
        <a:sym typeface="Courier"/>
      </a:defRPr>
    </a:lvl6pPr>
    <a:lvl7pPr algn="ctr" defTabSz="584200">
      <a:defRPr b="1" sz="3000">
        <a:solidFill>
          <a:srgbClr val="535353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Courier"/>
        <a:ea typeface="Courier"/>
        <a:cs typeface="Courier"/>
        <a:sym typeface="Courier"/>
      </a:defRPr>
    </a:lvl7pPr>
    <a:lvl8pPr algn="ctr" defTabSz="584200">
      <a:defRPr b="1" sz="3000">
        <a:solidFill>
          <a:srgbClr val="535353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Courier"/>
        <a:ea typeface="Courier"/>
        <a:cs typeface="Courier"/>
        <a:sym typeface="Courier"/>
      </a:defRPr>
    </a:lvl8pPr>
    <a:lvl9pPr algn="ctr" defTabSz="584200">
      <a:defRPr b="1" sz="3000">
        <a:solidFill>
          <a:srgbClr val="535353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Courier"/>
        <a:ea typeface="Courier"/>
        <a:cs typeface="Courier"/>
        <a:sym typeface="Couri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CAD4ED"/>
          </a:solidFill>
        </a:fill>
      </a:tcStyle>
    </a:wholeTbl>
    <a:band2H>
      <a:tcTxStyle b="def" i="def"/>
      <a:tcStyle>
        <a:tcBdr/>
        <a:fill>
          <a:solidFill>
            <a:srgbClr val="E6EBF6"/>
          </a:solidFill>
        </a:fill>
      </a:tcStyle>
    </a:band2H>
    <a:firstCol>
      <a:tcTxStyle b="on" i="on">
        <a:fontRef idx="maj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0073CF"/>
          </a:solidFill>
        </a:fill>
      </a:tcStyle>
    </a:firstCol>
    <a:lastRow>
      <a:tcTxStyle b="on" i="on">
        <a:fontRef idx="maj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381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0073CF"/>
          </a:solidFill>
        </a:fill>
      </a:tcStyle>
    </a:lastRow>
    <a:firstRow>
      <a:tcTxStyle b="on" i="on">
        <a:fontRef idx="maj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381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0073CF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n">
        <a:fontRef idx="maj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aj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381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aj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381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n">
        <a:fontRef idx="maj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aj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381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aj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381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BC00FF"/>
          </a:solidFill>
        </a:fill>
      </a:tcStyle>
    </a:band2H>
    <a:firstCol>
      <a:tcTxStyle b="on" i="on">
        <a:fontRef idx="major">
          <a:srgbClr val="BC00FF"/>
        </a:fontRef>
        <a:srgbClr val="BC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3C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00FF"/>
          </a:solidFill>
        </a:fill>
      </a:tcStyle>
    </a:lastRow>
    <a:firstRow>
      <a:tcTxStyle b="on" i="on">
        <a:fontRef idx="major">
          <a:srgbClr val="BC00FF"/>
        </a:fontRef>
        <a:srgbClr val="BC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3CF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381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381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BC00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solidFill>
            <a:srgbClr val="BC00FF">
              <a:alpha val="20000"/>
            </a:srgbClr>
          </a:solidFill>
        </a:fill>
      </a:tcStyle>
    </a:firstCol>
    <a:lastRow>
      <a:tcTxStyle b="on" i="on">
        <a:fontRef idx="maj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50800" cap="flat">
              <a:solidFill>
                <a:srgbClr val="BC00FF"/>
              </a:solidFill>
              <a:prstDash val="solid"/>
              <a:bevel/>
            </a:ln>
          </a:top>
          <a:bottom>
            <a:ln w="127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BC00FF"/>
        </a:fontRef>
        <a:srgbClr val="BC00FF"/>
      </a:tcTxStyle>
      <a:tcStyle>
        <a:tcBdr>
          <a:left>
            <a:ln w="12700" cap="flat">
              <a:solidFill>
                <a:srgbClr val="BC00FF"/>
              </a:solidFill>
              <a:prstDash val="solid"/>
              <a:bevel/>
            </a:ln>
          </a:left>
          <a:right>
            <a:ln w="12700" cap="flat">
              <a:solidFill>
                <a:srgbClr val="BC00FF"/>
              </a:solidFill>
              <a:prstDash val="solid"/>
              <a:bevel/>
            </a:ln>
          </a:right>
          <a:top>
            <a:ln w="12700" cap="flat">
              <a:solidFill>
                <a:srgbClr val="BC00FF"/>
              </a:solidFill>
              <a:prstDash val="solid"/>
              <a:bevel/>
            </a:ln>
          </a:top>
          <a:bottom>
            <a:ln w="254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solidFill>
                <a:srgbClr val="BC00FF"/>
              </a:solidFill>
              <a:prstDash val="solid"/>
              <a:bevel/>
            </a:ln>
          </a:insideH>
          <a:insideV>
            <a:ln w="12700" cap="flat">
              <a:solidFill>
                <a:srgbClr val="BC00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850900" y="0"/>
            <a:ext cx="11303000" cy="477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850900" y="4864100"/>
            <a:ext cx="11303000" cy="4889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973292" y="4560686"/>
            <a:ext cx="1059766" cy="632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Text</a:t>
            </a:r>
          </a:p>
        </p:txBody>
      </p:sp>
      <p:sp>
        <p:nvSpPr>
          <p:cNvPr id="9" name="Shape 9"/>
          <p:cNvSpPr/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787400" y="6777"/>
            <a:ext cx="11430000" cy="293284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787400" y="2705536"/>
            <a:ext cx="5422900" cy="5841128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240861"/>
            <a:ext cx="11430000" cy="2464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05536"/>
            <a:ext cx="11430000" cy="584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1pPr>
      <a:lvl2pPr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2pPr>
      <a:lvl3pPr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3pPr>
      <a:lvl4pPr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4pPr>
      <a:lvl5pPr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5pPr>
      <a:lvl6pPr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6pPr>
      <a:lvl7pPr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7pPr>
      <a:lvl8pPr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8pPr>
      <a:lvl9pPr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444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1pPr>
      <a:lvl2pPr marL="889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2pPr>
      <a:lvl3pPr marL="1333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3pPr>
      <a:lvl4pPr marL="1778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4pPr>
      <a:lvl5pPr marL="2222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5pPr>
      <a:lvl6pPr marL="2667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6pPr>
      <a:lvl7pPr marL="3111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7pPr>
      <a:lvl8pPr marL="3556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8pPr>
      <a:lvl9pPr marL="4000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algn="r" defTabSz="584200">
        <a:defRPr sz="1200">
          <a:solidFill>
            <a:schemeClr val="tx1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algn="r" defTabSz="584200">
        <a:defRPr sz="1200">
          <a:solidFill>
            <a:schemeClr val="tx1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algn="r" defTabSz="584200">
        <a:defRPr sz="1200">
          <a:solidFill>
            <a:schemeClr val="tx1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algn="r" defTabSz="584200">
        <a:defRPr sz="1200">
          <a:solidFill>
            <a:schemeClr val="tx1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algn="r" defTabSz="584200">
        <a:defRPr sz="1200">
          <a:solidFill>
            <a:schemeClr val="tx1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algn="r" defTabSz="584200">
        <a:defRPr sz="1200">
          <a:solidFill>
            <a:schemeClr val="tx1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algn="r" defTabSz="584200">
        <a:defRPr sz="1200">
          <a:solidFill>
            <a:schemeClr val="tx1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algn="r" defTabSz="584200">
        <a:defRPr sz="1200">
          <a:solidFill>
            <a:schemeClr val="tx1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algn="r" defTabSz="584200">
        <a:defRPr sz="1200">
          <a:solidFill>
            <a:schemeClr val="tx1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"/><Relationship Id="rId3" Type="http://schemas.openxmlformats.org/officeDocument/2006/relationships/image" Target="../media/image4.tif"/><Relationship Id="rId4" Type="http://schemas.openxmlformats.org/officeDocument/2006/relationships/image" Target="../media/image5.tif"/><Relationship Id="rId5" Type="http://schemas.openxmlformats.org/officeDocument/2006/relationships/image" Target="../media/image6.tif"/><Relationship Id="rId6" Type="http://schemas.openxmlformats.org/officeDocument/2006/relationships/image" Target="../media/image7.tif"/><Relationship Id="rId7" Type="http://schemas.openxmlformats.org/officeDocument/2006/relationships/image" Target="../media/image8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2.png"/><Relationship Id="rId4" Type="http://schemas.openxmlformats.org/officeDocument/2006/relationships/image" Target="../media/image10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9.tif"/><Relationship Id="rId4" Type="http://schemas.openxmlformats.org/officeDocument/2006/relationships/image" Target="../media/image10.tif"/><Relationship Id="rId5" Type="http://schemas.openxmlformats.org/officeDocument/2006/relationships/image" Target="../media/image11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Getting started in a world of Robotics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Raunak Hede</a:t>
            </a:r>
          </a:p>
        </p:txBody>
      </p:sp>
      <p:sp>
        <p:nvSpPr>
          <p:cNvPr id="35" name="Shape 35"/>
          <p:cNvSpPr/>
          <p:nvPr/>
        </p:nvSpPr>
        <p:spPr>
          <a:xfrm>
            <a:off x="9460942" y="9194800"/>
            <a:ext cx="354385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53535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©raunakhede.com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MICROCONTROLLER</a:t>
            </a:r>
          </a:p>
        </p:txBody>
      </p:sp>
      <p:pic>
        <p:nvPicPr>
          <p:cNvPr id="74" name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9466" y="4448509"/>
            <a:ext cx="4432302" cy="2959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8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8994" y="2503584"/>
            <a:ext cx="6853240" cy="6848952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 flipV="1">
            <a:off x="3391630" y="5928059"/>
            <a:ext cx="6340368" cy="2"/>
          </a:xfrm>
          <a:prstGeom prst="line">
            <a:avLst/>
          </a:prstGeom>
          <a:ln w="88900">
            <a:solidFill>
              <a:srgbClr val="DCBD23"/>
            </a:solidFill>
            <a:headEnd type="oval"/>
            <a:tailEnd type="triangle"/>
          </a:ln>
        </p:spPr>
        <p:txBody>
          <a:bodyPr lIns="0" tIns="0" rIns="0" bIns="0"/>
          <a:lstStyle/>
          <a:p>
            <a:pPr lvl="0" algn="l" defTabSz="457200">
              <a:defRPr b="0" sz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7" name="Shape 77"/>
          <p:cNvSpPr/>
          <p:nvPr/>
        </p:nvSpPr>
        <p:spPr>
          <a:xfrm>
            <a:off x="5611402" y="2854237"/>
            <a:ext cx="3237690" cy="1130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b="0" sz="1800">
                <a:effectLst/>
              </a:defRPr>
            </a:pPr>
            <a:r>
              <a:rPr b="1" sz="3400"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Development board</a:t>
            </a:r>
          </a:p>
        </p:txBody>
      </p:sp>
      <p:sp>
        <p:nvSpPr>
          <p:cNvPr id="78" name="Shape 78"/>
          <p:cNvSpPr/>
          <p:nvPr/>
        </p:nvSpPr>
        <p:spPr>
          <a:xfrm>
            <a:off x="9460941" y="9194800"/>
            <a:ext cx="354386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53535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©raunakhede.com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" grpId="2"/>
      <p:bldP build="whole" bldLvl="1" animBg="1" rev="0" advAuto="0" spid="7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SENSORS</a:t>
            </a:r>
          </a:p>
        </p:txBody>
      </p:sp>
      <p:pic>
        <p:nvPicPr>
          <p:cNvPr id="81" name="image3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358" y="2657007"/>
            <a:ext cx="3606085" cy="2563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4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7506" y="5824325"/>
            <a:ext cx="3217598" cy="3217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5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93602" y="5824325"/>
            <a:ext cx="3217597" cy="3217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6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2568" y="2689642"/>
            <a:ext cx="3207475" cy="2498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age7.ti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264757" y="2681369"/>
            <a:ext cx="3238502" cy="2514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8.ti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275211" y="5824325"/>
            <a:ext cx="3217597" cy="3217597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9460941" y="9194800"/>
            <a:ext cx="354386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53535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©raunakhede.com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MOTORS &amp; ACTUATORS</a:t>
            </a:r>
          </a:p>
        </p:txBody>
      </p:sp>
      <p:pic>
        <p:nvPicPr>
          <p:cNvPr id="90" name="image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003" y="2699770"/>
            <a:ext cx="6773913" cy="5852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95232" y="6345777"/>
            <a:ext cx="4510677" cy="22177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10.jpeg"/>
          <p:cNvPicPr/>
          <p:nvPr/>
        </p:nvPicPr>
        <p:blipFill>
          <a:blip r:embed="rId4">
            <a:extLst/>
          </a:blip>
          <a:srcRect l="328" t="19666" r="0" b="0"/>
          <a:stretch>
            <a:fillRect/>
          </a:stretch>
        </p:blipFill>
        <p:spPr>
          <a:xfrm>
            <a:off x="8044778" y="2830192"/>
            <a:ext cx="3797021" cy="3060333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9460941" y="9194800"/>
            <a:ext cx="354386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53535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©raunakhede.com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xfrm>
            <a:off x="787397" y="7383463"/>
            <a:ext cx="11430005" cy="121920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 fully assembled robot</a:t>
            </a:r>
          </a:p>
        </p:txBody>
      </p:sp>
      <p:pic>
        <p:nvPicPr>
          <p:cNvPr id="96" name="image11.jpeg"/>
          <p:cNvPicPr/>
          <p:nvPr/>
        </p:nvPicPr>
        <p:blipFill>
          <a:blip r:embed="rId2">
            <a:extLst/>
          </a:blip>
          <a:srcRect l="17694" t="17694" r="17692" b="17694"/>
          <a:stretch>
            <a:fillRect/>
          </a:stretch>
        </p:blipFill>
        <p:spPr>
          <a:xfrm>
            <a:off x="1301120" y="641349"/>
            <a:ext cx="9398003" cy="631190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9460941" y="9194800"/>
            <a:ext cx="354386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53535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©raunakhede.com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980" y="2606444"/>
            <a:ext cx="6230864" cy="454071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>
            <p:ph type="title"/>
          </p:nvPr>
        </p:nvSpPr>
        <p:spPr>
          <a:xfrm>
            <a:off x="787400" y="131541"/>
            <a:ext cx="11430000" cy="24384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Programming</a:t>
            </a:r>
          </a:p>
        </p:txBody>
      </p:sp>
      <p:pic>
        <p:nvPicPr>
          <p:cNvPr id="101" name="image9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904" y="3050964"/>
            <a:ext cx="4163898" cy="1856875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1207523" y="3252187"/>
            <a:ext cx="3644798" cy="184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marL="888999" indent="-888999" algn="l">
              <a:buSzPct val="100000"/>
              <a:buChar char="•"/>
              <a:defRPr b="0" sz="1800">
                <a:solidFill>
                  <a:srgbClr val="000000"/>
                </a:solidFill>
                <a:effectLst/>
              </a:defRPr>
            </a:pPr>
            <a:r>
              <a:rPr b="1" sz="3800"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rPr>
              <a:t>Embedded C</a:t>
            </a:r>
            <a:endParaRPr b="1" sz="3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marL="888999" indent="-888999" algn="l">
              <a:buSzPct val="100000"/>
              <a:buChar char="•"/>
              <a:defRPr b="0" sz="1800">
                <a:solidFill>
                  <a:srgbClr val="000000"/>
                </a:solidFill>
                <a:effectLst/>
              </a:defRPr>
            </a:pPr>
            <a:r>
              <a:rPr b="1" sz="3800"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rPr>
              <a:t>C++</a:t>
            </a:r>
            <a:endParaRPr b="1" sz="38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marL="888999" indent="-888999" algn="l">
              <a:buSzPct val="100000"/>
              <a:buChar char="•"/>
              <a:defRPr b="0" sz="1800">
                <a:solidFill>
                  <a:srgbClr val="000000"/>
                </a:solidFill>
                <a:effectLst/>
              </a:defRPr>
            </a:pPr>
            <a:r>
              <a:rPr b="1" sz="3800"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rPr>
              <a:t>Python</a:t>
            </a:r>
          </a:p>
        </p:txBody>
      </p:sp>
      <p:pic>
        <p:nvPicPr>
          <p:cNvPr id="103" name="image10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63717" y="3527035"/>
            <a:ext cx="3491927" cy="26995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6" name="Group 106"/>
          <p:cNvGrpSpPr/>
          <p:nvPr/>
        </p:nvGrpSpPr>
        <p:grpSpPr>
          <a:xfrm>
            <a:off x="5871060" y="3971711"/>
            <a:ext cx="3409882" cy="1810180"/>
            <a:chOff x="0" y="0"/>
            <a:chExt cx="3409881" cy="1810179"/>
          </a:xfrm>
        </p:grpSpPr>
        <p:sp>
          <p:nvSpPr>
            <p:cNvPr id="104" name="Shape 104"/>
            <p:cNvSpPr/>
            <p:nvPr/>
          </p:nvSpPr>
          <p:spPr>
            <a:xfrm>
              <a:off x="-1" y="0"/>
              <a:ext cx="3409882" cy="1810180"/>
            </a:xfrm>
            <a:prstGeom prst="rightArrow">
              <a:avLst>
                <a:gd name="adj1" fmla="val 100000"/>
                <a:gd name="adj2" fmla="val 44737"/>
              </a:avLst>
            </a:prstGeom>
            <a:solidFill>
              <a:srgbClr val="DCBD23"/>
            </a:solidFill>
            <a:ln w="38100" cap="flat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b="0" sz="42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pic>
          <p:nvPicPr>
            <p:cNvPr id="105" name="image11.ti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031" y="18588"/>
              <a:ext cx="2357717" cy="1773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7" name="Shape 107"/>
          <p:cNvSpPr/>
          <p:nvPr/>
        </p:nvSpPr>
        <p:spPr>
          <a:xfrm>
            <a:off x="1596677" y="7183657"/>
            <a:ext cx="2662353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DCBD2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200">
                <a:solidFill>
                  <a:srgbClr val="DCBD2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Computer</a:t>
            </a:r>
          </a:p>
        </p:txBody>
      </p:sp>
      <p:sp>
        <p:nvSpPr>
          <p:cNvPr id="108" name="Shape 108"/>
          <p:cNvSpPr/>
          <p:nvPr/>
        </p:nvSpPr>
        <p:spPr>
          <a:xfrm>
            <a:off x="5449933" y="7234457"/>
            <a:ext cx="3212034" cy="632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200">
                <a:solidFill>
                  <a:srgbClr val="DCBD2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200">
                <a:solidFill>
                  <a:srgbClr val="DCBD2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Programmer</a:t>
            </a:r>
          </a:p>
        </p:txBody>
      </p:sp>
      <p:sp>
        <p:nvSpPr>
          <p:cNvPr id="109" name="Shape 109"/>
          <p:cNvSpPr/>
          <p:nvPr/>
        </p:nvSpPr>
        <p:spPr>
          <a:xfrm>
            <a:off x="9487611" y="7234457"/>
            <a:ext cx="3444140" cy="1279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200">
                <a:solidFill>
                  <a:srgbClr val="DCBD2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rPr>
              <a:t>Development</a:t>
            </a:r>
            <a:endParaRPr b="1">
              <a:solidFill>
                <a:srgbClr val="DCBD23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200">
                <a:solidFill>
                  <a:srgbClr val="DCBD2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rPr>
              <a:t>Board</a:t>
            </a:r>
          </a:p>
        </p:txBody>
      </p:sp>
      <p:sp>
        <p:nvSpPr>
          <p:cNvPr id="110" name="Shape 110"/>
          <p:cNvSpPr/>
          <p:nvPr/>
        </p:nvSpPr>
        <p:spPr>
          <a:xfrm>
            <a:off x="4175823" y="7550570"/>
            <a:ext cx="1355058" cy="2"/>
          </a:xfrm>
          <a:prstGeom prst="line">
            <a:avLst/>
          </a:prstGeom>
          <a:ln w="63500">
            <a:solidFill>
              <a:srgbClr val="DCBD23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b="0" sz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11" name="Shape 111"/>
          <p:cNvSpPr/>
          <p:nvPr/>
        </p:nvSpPr>
        <p:spPr>
          <a:xfrm>
            <a:off x="8581021" y="7550570"/>
            <a:ext cx="945971" cy="2"/>
          </a:xfrm>
          <a:prstGeom prst="line">
            <a:avLst/>
          </a:prstGeom>
          <a:ln w="63500">
            <a:solidFill>
              <a:srgbClr val="DCBD23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b="0" sz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12" name="Shape 112"/>
          <p:cNvSpPr/>
          <p:nvPr/>
        </p:nvSpPr>
        <p:spPr>
          <a:xfrm>
            <a:off x="9177452" y="1840153"/>
            <a:ext cx="3491927" cy="18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rgbClr val="DCBD23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200">
                <a:solidFill>
                  <a:srgbClr val="DCBD2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Microcontroller</a:t>
            </a:r>
          </a:p>
        </p:txBody>
      </p:sp>
      <p:sp>
        <p:nvSpPr>
          <p:cNvPr id="113" name="Shape 113"/>
          <p:cNvSpPr/>
          <p:nvPr/>
        </p:nvSpPr>
        <p:spPr>
          <a:xfrm>
            <a:off x="10880553" y="3111725"/>
            <a:ext cx="332154" cy="1722602"/>
          </a:xfrm>
          <a:prstGeom prst="line">
            <a:avLst/>
          </a:prstGeom>
          <a:ln w="50800">
            <a:solidFill>
              <a:srgbClr val="DCBD23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b="0" sz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14" name="Shape 114"/>
          <p:cNvSpPr/>
          <p:nvPr/>
        </p:nvSpPr>
        <p:spPr>
          <a:xfrm>
            <a:off x="9460941" y="9194800"/>
            <a:ext cx="354386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53535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©raunakhede.com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xi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nodeType="after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nodeType="after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after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" grpId="5"/>
      <p:bldP build="whole" bldLvl="1" animBg="1" rev="0" advAuto="0" spid="110" grpId="4"/>
      <p:bldP build="whole" bldLvl="1" animBg="1" rev="0" advAuto="0" spid="103" grpId="8"/>
      <p:bldP build="whole" bldLvl="1" animBg="1" rev="0" advAuto="0" spid="101" grpId="1"/>
      <p:bldP build="whole" bldLvl="1" animBg="1" rev="0" advAuto="0" spid="112" grpId="10"/>
      <p:bldP build="whole" bldLvl="1" animBg="1" rev="0" advAuto="0" spid="102" grpId="3"/>
      <p:bldP build="whole" bldLvl="1" animBg="1" rev="0" advAuto="0" spid="113" grpId="11"/>
      <p:bldP build="whole" bldLvl="1" animBg="1" rev="0" advAuto="0" spid="109" grpId="9"/>
      <p:bldP build="whole" bldLvl="1" animBg="1" rev="0" advAuto="0" spid="107" grpId="2"/>
      <p:bldP build="whole" bldLvl="1" animBg="1" rev="0" advAuto="0" spid="111" grpId="7"/>
      <p:bldP build="whole" bldLvl="1" animBg="1" rev="0" advAuto="0" spid="108" grpId="6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BASIC LOGIC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787399" y="2768600"/>
            <a:ext cx="3716960" cy="5715000"/>
          </a:xfrm>
          <a:prstGeom prst="rect">
            <a:avLst/>
          </a:prstGeom>
        </p:spPr>
        <p:txBody>
          <a:bodyPr/>
          <a:lstStyle/>
          <a:p>
            <a:pPr lvl="0" marL="0" indent="0" defTabSz="508254">
              <a:spcBef>
                <a:spcPts val="31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100">
                <a:solidFill>
                  <a:srgbClr val="FFFFFF"/>
                </a:solidFill>
                <a:effectLst>
                  <a:outerShdw sx="100000" sy="100000" kx="0" ky="0" algn="b" rotWithShape="0" blurRad="38100" dist="33147" dir="5400000">
                    <a:srgbClr val="000000"/>
                  </a:outerShdw>
                </a:effectLst>
                <a:latin typeface="American Typewriter"/>
                <a:ea typeface="American Typewriter"/>
                <a:cs typeface="American Typewriter"/>
                <a:sym typeface="American Typewriter"/>
              </a:rPr>
              <a:t>START</a:t>
            </a:r>
            <a:endParaRPr sz="3100">
              <a:effectLst>
                <a:outerShdw sx="100000" sy="100000" kx="0" ky="0" algn="b" rotWithShape="0" blurRad="38100" dist="33147" dir="5400000">
                  <a:srgbClr val="000000"/>
                </a:outerShdw>
              </a:effectLst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 marL="0" indent="0" defTabSz="508254">
              <a:spcBef>
                <a:spcPts val="31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100">
                <a:solidFill>
                  <a:srgbClr val="FFFFFF"/>
                </a:solidFill>
                <a:effectLst>
                  <a:outerShdw sx="100000" sy="100000" kx="0" ky="0" algn="b" rotWithShape="0" blurRad="38100" dist="33147" dir="5400000">
                    <a:srgbClr val="000000"/>
                  </a:outerShdw>
                </a:effectLst>
                <a:latin typeface="American Typewriter"/>
                <a:ea typeface="American Typewriter"/>
                <a:cs typeface="American Typewriter"/>
                <a:sym typeface="American Typewriter"/>
              </a:rPr>
              <a:t>If there is a wall,</a:t>
            </a:r>
            <a:endParaRPr sz="3100">
              <a:effectLst>
                <a:outerShdw sx="100000" sy="100000" kx="0" ky="0" algn="b" rotWithShape="0" blurRad="38100" dist="33147" dir="5400000">
                  <a:srgbClr val="000000"/>
                </a:outerShdw>
              </a:effectLst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2" marL="0" indent="397763" defTabSz="508254">
              <a:spcBef>
                <a:spcPts val="31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100">
                <a:solidFill>
                  <a:srgbClr val="FFFFFF"/>
                </a:solidFill>
                <a:effectLst>
                  <a:outerShdw sx="100000" sy="100000" kx="0" ky="0" algn="b" rotWithShape="0" blurRad="38100" dist="33147" dir="5400000">
                    <a:srgbClr val="000000"/>
                  </a:outerShdw>
                </a:effectLst>
                <a:latin typeface="American Typewriter"/>
                <a:ea typeface="American Typewriter"/>
                <a:cs typeface="American Typewriter"/>
                <a:sym typeface="American Typewriter"/>
              </a:rPr>
              <a:t>then stop.</a:t>
            </a:r>
            <a:endParaRPr sz="3100">
              <a:effectLst>
                <a:outerShdw sx="100000" sy="100000" kx="0" ky="0" algn="b" rotWithShape="0" blurRad="38100" dist="33147" dir="5400000">
                  <a:srgbClr val="000000"/>
                </a:outerShdw>
              </a:effectLst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 marL="0" indent="0" defTabSz="508254">
              <a:spcBef>
                <a:spcPts val="31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100">
                <a:solidFill>
                  <a:srgbClr val="FFFFFF"/>
                </a:solidFill>
                <a:effectLst>
                  <a:outerShdw sx="100000" sy="100000" kx="0" ky="0" algn="b" rotWithShape="0" blurRad="38100" dist="33147" dir="5400000">
                    <a:srgbClr val="000000"/>
                  </a:outerShdw>
                </a:effectLst>
                <a:latin typeface="American Typewriter"/>
                <a:ea typeface="American Typewriter"/>
                <a:cs typeface="American Typewriter"/>
                <a:sym typeface="American Typewriter"/>
              </a:rPr>
              <a:t>If there is no wall,</a:t>
            </a:r>
            <a:endParaRPr sz="3100">
              <a:effectLst>
                <a:outerShdw sx="100000" sy="100000" kx="0" ky="0" algn="b" rotWithShape="0" blurRad="38100" dist="33147" dir="5400000">
                  <a:srgbClr val="000000"/>
                </a:outerShdw>
              </a:effectLst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2" marL="0" indent="397763" defTabSz="508254">
              <a:spcBef>
                <a:spcPts val="31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100">
                <a:solidFill>
                  <a:srgbClr val="FFFFFF"/>
                </a:solidFill>
                <a:effectLst>
                  <a:outerShdw sx="100000" sy="100000" kx="0" ky="0" algn="b" rotWithShape="0" blurRad="38100" dist="33147" dir="5400000">
                    <a:srgbClr val="000000"/>
                  </a:outerShdw>
                </a:effectLst>
                <a:latin typeface="American Typewriter"/>
                <a:ea typeface="American Typewriter"/>
                <a:cs typeface="American Typewriter"/>
                <a:sym typeface="American Typewriter"/>
              </a:rPr>
              <a:t>then continue.</a:t>
            </a:r>
            <a:endParaRPr sz="3100">
              <a:effectLst>
                <a:outerShdw sx="100000" sy="100000" kx="0" ky="0" algn="b" rotWithShape="0" blurRad="38100" dist="33147" dir="5400000">
                  <a:srgbClr val="000000"/>
                </a:outerShdw>
              </a:effectLst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 marL="0" indent="0" defTabSz="508254">
              <a:spcBef>
                <a:spcPts val="31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100">
                <a:solidFill>
                  <a:srgbClr val="FFFFFF"/>
                </a:solidFill>
                <a:effectLst>
                  <a:outerShdw sx="100000" sy="100000" kx="0" ky="0" algn="b" rotWithShape="0" blurRad="38100" dist="33147" dir="5400000">
                    <a:srgbClr val="000000"/>
                  </a:outerShdw>
                </a:effectLst>
                <a:latin typeface="American Typewriter"/>
                <a:ea typeface="American Typewriter"/>
                <a:cs typeface="American Typewriter"/>
                <a:sym typeface="American Typewriter"/>
              </a:rPr>
              <a:t>STOP</a:t>
            </a:r>
          </a:p>
        </p:txBody>
      </p:sp>
      <p:sp>
        <p:nvSpPr>
          <p:cNvPr id="118" name="Shape 118"/>
          <p:cNvSpPr/>
          <p:nvPr/>
        </p:nvSpPr>
        <p:spPr>
          <a:xfrm>
            <a:off x="9460941" y="9194800"/>
            <a:ext cx="354386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53535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©raunakhede.com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2703525" y="150178"/>
            <a:ext cx="7597750" cy="1192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Motor movement</a:t>
            </a:r>
          </a:p>
        </p:txBody>
      </p:sp>
      <p:grpSp>
        <p:nvGrpSpPr>
          <p:cNvPr id="142" name="Group 142"/>
          <p:cNvGrpSpPr/>
          <p:nvPr/>
        </p:nvGrpSpPr>
        <p:grpSpPr>
          <a:xfrm>
            <a:off x="2402251" y="1191147"/>
            <a:ext cx="8200299" cy="8431291"/>
            <a:chOff x="0" y="0"/>
            <a:chExt cx="8200297" cy="8431290"/>
          </a:xfrm>
        </p:grpSpPr>
        <p:pic>
          <p:nvPicPr>
            <p:cNvPr id="121" name="image4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8200299" cy="84312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6" name="Group 126"/>
            <p:cNvGrpSpPr/>
            <p:nvPr/>
          </p:nvGrpSpPr>
          <p:grpSpPr>
            <a:xfrm>
              <a:off x="4866562" y="56360"/>
              <a:ext cx="2733553" cy="1748663"/>
              <a:chOff x="0" y="0"/>
              <a:chExt cx="2733552" cy="1748662"/>
            </a:xfrm>
          </p:grpSpPr>
          <p:grpSp>
            <p:nvGrpSpPr>
              <p:cNvPr id="124" name="Group 124"/>
              <p:cNvGrpSpPr/>
              <p:nvPr/>
            </p:nvGrpSpPr>
            <p:grpSpPr>
              <a:xfrm>
                <a:off x="1692784" y="646408"/>
                <a:ext cx="1040769" cy="457947"/>
                <a:chOff x="-1" y="0"/>
                <a:chExt cx="1040767" cy="457946"/>
              </a:xfrm>
            </p:grpSpPr>
            <p:sp>
              <p:nvSpPr>
                <p:cNvPr id="122" name="Shape 122"/>
                <p:cNvSpPr/>
                <p:nvPr/>
              </p:nvSpPr>
              <p:spPr>
                <a:xfrm flipV="1">
                  <a:off x="-2" y="-1"/>
                  <a:ext cx="3" cy="457947"/>
                </a:xfrm>
                <a:prstGeom prst="line">
                  <a:avLst/>
                </a:prstGeom>
                <a:noFill/>
                <a:ln w="50800" cap="flat">
                  <a:solidFill>
                    <a:srgbClr val="C82506"/>
                  </a:solidFill>
                  <a:prstDash val="solid"/>
                  <a:bevel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b="0" sz="1200">
                      <a:solidFill>
                        <a:srgbClr val="000000"/>
                      </a:solidFill>
                      <a:effectLst/>
                      <a:latin typeface="+mj-lt"/>
                      <a:ea typeface="+mj-ea"/>
                      <a:cs typeface="+mj-cs"/>
                      <a:sym typeface="Helvetica"/>
                    </a:defRPr>
                  </a:pPr>
                </a:p>
              </p:txBody>
            </p:sp>
            <p:sp>
              <p:nvSpPr>
                <p:cNvPr id="123" name="Shape 123"/>
                <p:cNvSpPr/>
                <p:nvPr/>
              </p:nvSpPr>
              <p:spPr>
                <a:xfrm flipV="1">
                  <a:off x="1040765" y="-1"/>
                  <a:ext cx="2" cy="457947"/>
                </a:xfrm>
                <a:prstGeom prst="line">
                  <a:avLst/>
                </a:prstGeom>
                <a:noFill/>
                <a:ln w="50800" cap="flat">
                  <a:solidFill>
                    <a:srgbClr val="C82506"/>
                  </a:solidFill>
                  <a:prstDash val="solid"/>
                  <a:bevel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b="0" sz="1200">
                      <a:solidFill>
                        <a:srgbClr val="000000"/>
                      </a:solidFill>
                      <a:effectLst/>
                      <a:latin typeface="+mj-lt"/>
                      <a:ea typeface="+mj-ea"/>
                      <a:cs typeface="+mj-cs"/>
                      <a:sym typeface="Helvetica"/>
                    </a:defRPr>
                  </a:pPr>
                </a:p>
              </p:txBody>
            </p:sp>
          </p:grpSp>
          <p:sp>
            <p:nvSpPr>
              <p:cNvPr id="125" name="Shape 125"/>
              <p:cNvSpPr/>
              <p:nvPr/>
            </p:nvSpPr>
            <p:spPr>
              <a:xfrm rot="16200000">
                <a:off x="-536804" y="536803"/>
                <a:ext cx="1748663" cy="675055"/>
              </a:xfrm>
              <a:prstGeom prst="rightArrow">
                <a:avLst>
                  <a:gd name="adj1" fmla="val 32000"/>
                  <a:gd name="adj2" fmla="val 128000"/>
                </a:avLst>
              </a:prstGeom>
              <a:solidFill>
                <a:srgbClr val="C82506"/>
              </a:solidFill>
              <a:ln w="9525" cap="flat">
                <a:solidFill>
                  <a:srgbClr val="C82101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b="0" sz="42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</a:p>
            </p:txBody>
          </p:sp>
        </p:grpSp>
        <p:grpSp>
          <p:nvGrpSpPr>
            <p:cNvPr id="131" name="Group 131"/>
            <p:cNvGrpSpPr/>
            <p:nvPr/>
          </p:nvGrpSpPr>
          <p:grpSpPr>
            <a:xfrm>
              <a:off x="4949487" y="6577649"/>
              <a:ext cx="2650627" cy="1748664"/>
              <a:chOff x="0" y="-1"/>
              <a:chExt cx="2650625" cy="1748663"/>
            </a:xfrm>
          </p:grpSpPr>
          <p:grpSp>
            <p:nvGrpSpPr>
              <p:cNvPr id="129" name="Group 129"/>
              <p:cNvGrpSpPr/>
              <p:nvPr/>
            </p:nvGrpSpPr>
            <p:grpSpPr>
              <a:xfrm>
                <a:off x="1609857" y="644306"/>
                <a:ext cx="1040769" cy="457947"/>
                <a:chOff x="0" y="0"/>
                <a:chExt cx="1040767" cy="457946"/>
              </a:xfrm>
            </p:grpSpPr>
            <p:sp>
              <p:nvSpPr>
                <p:cNvPr id="127" name="Shape 127"/>
                <p:cNvSpPr/>
                <p:nvPr/>
              </p:nvSpPr>
              <p:spPr>
                <a:xfrm>
                  <a:off x="-1" y="0"/>
                  <a:ext cx="4" cy="457947"/>
                </a:xfrm>
                <a:prstGeom prst="line">
                  <a:avLst/>
                </a:prstGeom>
                <a:noFill/>
                <a:ln w="50800" cap="flat">
                  <a:solidFill>
                    <a:srgbClr val="C82506"/>
                  </a:solidFill>
                  <a:prstDash val="solid"/>
                  <a:bevel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b="0" sz="1200">
                      <a:solidFill>
                        <a:srgbClr val="000000"/>
                      </a:solidFill>
                      <a:effectLst/>
                      <a:latin typeface="+mj-lt"/>
                      <a:ea typeface="+mj-ea"/>
                      <a:cs typeface="+mj-cs"/>
                      <a:sym typeface="Helvetica"/>
                    </a:defRPr>
                  </a:pPr>
                </a:p>
              </p:txBody>
            </p:sp>
            <p:sp>
              <p:nvSpPr>
                <p:cNvPr id="128" name="Shape 128"/>
                <p:cNvSpPr/>
                <p:nvPr/>
              </p:nvSpPr>
              <p:spPr>
                <a:xfrm>
                  <a:off x="1040766" y="0"/>
                  <a:ext cx="2" cy="457947"/>
                </a:xfrm>
                <a:prstGeom prst="line">
                  <a:avLst/>
                </a:prstGeom>
                <a:noFill/>
                <a:ln w="50800" cap="flat">
                  <a:solidFill>
                    <a:srgbClr val="C82506"/>
                  </a:solidFill>
                  <a:prstDash val="solid"/>
                  <a:bevel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b="0" sz="1200">
                      <a:solidFill>
                        <a:srgbClr val="000000"/>
                      </a:solidFill>
                      <a:effectLst/>
                      <a:latin typeface="+mj-lt"/>
                      <a:ea typeface="+mj-ea"/>
                      <a:cs typeface="+mj-cs"/>
                      <a:sym typeface="Helvetica"/>
                    </a:defRPr>
                  </a:pPr>
                </a:p>
              </p:txBody>
            </p:sp>
          </p:grpSp>
          <p:sp>
            <p:nvSpPr>
              <p:cNvPr id="130" name="Shape 130"/>
              <p:cNvSpPr/>
              <p:nvPr/>
            </p:nvSpPr>
            <p:spPr>
              <a:xfrm rot="5400000">
                <a:off x="-536805" y="536803"/>
                <a:ext cx="1748664" cy="675055"/>
              </a:xfrm>
              <a:prstGeom prst="rightArrow">
                <a:avLst>
                  <a:gd name="adj1" fmla="val 32000"/>
                  <a:gd name="adj2" fmla="val 128000"/>
                </a:avLst>
              </a:prstGeom>
              <a:solidFill>
                <a:srgbClr val="C82506"/>
              </a:solidFill>
              <a:ln w="9525" cap="flat">
                <a:solidFill>
                  <a:srgbClr val="C82101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b="0" sz="42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</a:p>
            </p:txBody>
          </p:sp>
        </p:grpSp>
        <p:grpSp>
          <p:nvGrpSpPr>
            <p:cNvPr id="136" name="Group 136"/>
            <p:cNvGrpSpPr/>
            <p:nvPr/>
          </p:nvGrpSpPr>
          <p:grpSpPr>
            <a:xfrm>
              <a:off x="4551976" y="4640176"/>
              <a:ext cx="3225814" cy="1380855"/>
              <a:chOff x="0" y="8"/>
              <a:chExt cx="3225812" cy="1380853"/>
            </a:xfrm>
          </p:grpSpPr>
          <p:grpSp>
            <p:nvGrpSpPr>
              <p:cNvPr id="134" name="Group 134"/>
              <p:cNvGrpSpPr/>
              <p:nvPr/>
            </p:nvGrpSpPr>
            <p:grpSpPr>
              <a:xfrm>
                <a:off x="2099126" y="326207"/>
                <a:ext cx="1126687" cy="704769"/>
                <a:chOff x="0" y="0"/>
                <a:chExt cx="1126686" cy="704768"/>
              </a:xfrm>
            </p:grpSpPr>
            <p:sp>
              <p:nvSpPr>
                <p:cNvPr id="132" name="Shape 132"/>
                <p:cNvSpPr/>
                <p:nvPr/>
              </p:nvSpPr>
              <p:spPr>
                <a:xfrm flipV="1">
                  <a:off x="-1" y="-1"/>
                  <a:ext cx="100106" cy="446872"/>
                </a:xfrm>
                <a:prstGeom prst="line">
                  <a:avLst/>
                </a:prstGeom>
                <a:noFill/>
                <a:ln w="50800" cap="flat">
                  <a:solidFill>
                    <a:srgbClr val="C82506"/>
                  </a:solidFill>
                  <a:prstDash val="solid"/>
                  <a:bevel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b="0" sz="1200">
                      <a:solidFill>
                        <a:srgbClr val="000000"/>
                      </a:solidFill>
                      <a:effectLst/>
                      <a:latin typeface="+mj-lt"/>
                      <a:ea typeface="+mj-ea"/>
                      <a:cs typeface="+mj-cs"/>
                      <a:sym typeface="Helvetica"/>
                    </a:defRPr>
                  </a:pPr>
                </a:p>
              </p:txBody>
            </p:sp>
            <p:sp>
              <p:nvSpPr>
                <p:cNvPr id="133" name="Shape 133"/>
                <p:cNvSpPr/>
                <p:nvPr/>
              </p:nvSpPr>
              <p:spPr>
                <a:xfrm flipH="1">
                  <a:off x="1027759" y="257634"/>
                  <a:ext cx="98928" cy="447135"/>
                </a:xfrm>
                <a:prstGeom prst="line">
                  <a:avLst/>
                </a:prstGeom>
                <a:noFill/>
                <a:ln w="50800" cap="flat">
                  <a:solidFill>
                    <a:srgbClr val="C82506"/>
                  </a:solidFill>
                  <a:prstDash val="solid"/>
                  <a:bevel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b="0" sz="1200">
                      <a:solidFill>
                        <a:srgbClr val="000000"/>
                      </a:solidFill>
                      <a:effectLst/>
                      <a:latin typeface="+mj-lt"/>
                      <a:ea typeface="+mj-ea"/>
                      <a:cs typeface="+mj-cs"/>
                      <a:sym typeface="Helvetica"/>
                    </a:defRPr>
                  </a:pPr>
                </a:p>
              </p:txBody>
            </p:sp>
          </p:grpSp>
          <p:sp>
            <p:nvSpPr>
              <p:cNvPr id="135" name="Shape 135"/>
              <p:cNvSpPr/>
              <p:nvPr/>
            </p:nvSpPr>
            <p:spPr>
              <a:xfrm>
                <a:off x="0" y="8"/>
                <a:ext cx="1350108" cy="1380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247" fill="norm" stroke="1" extrusionOk="0">
                    <a:moveTo>
                      <a:pt x="0" y="20247"/>
                    </a:moveTo>
                    <a:cubicBezTo>
                      <a:pt x="83" y="5320"/>
                      <a:pt x="7283" y="-1353"/>
                      <a:pt x="21600" y="227"/>
                    </a:cubicBezTo>
                  </a:path>
                </a:pathLst>
              </a:custGeom>
              <a:noFill/>
              <a:ln w="165100" cap="flat">
                <a:solidFill>
                  <a:srgbClr val="C82506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b="0" sz="4200">
                    <a:solidFill>
                      <a:srgbClr val="BC00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</a:p>
            </p:txBody>
          </p:sp>
        </p:grpSp>
        <p:grpSp>
          <p:nvGrpSpPr>
            <p:cNvPr id="141" name="Group 141"/>
            <p:cNvGrpSpPr/>
            <p:nvPr/>
          </p:nvGrpSpPr>
          <p:grpSpPr>
            <a:xfrm>
              <a:off x="4584100" y="2670424"/>
              <a:ext cx="3182711" cy="1380854"/>
              <a:chOff x="0" y="8"/>
              <a:chExt cx="3182709" cy="1380852"/>
            </a:xfrm>
          </p:grpSpPr>
          <p:grpSp>
            <p:nvGrpSpPr>
              <p:cNvPr id="139" name="Group 139"/>
              <p:cNvGrpSpPr/>
              <p:nvPr/>
            </p:nvGrpSpPr>
            <p:grpSpPr>
              <a:xfrm>
                <a:off x="2056023" y="25566"/>
                <a:ext cx="1126687" cy="704768"/>
                <a:chOff x="0" y="-1"/>
                <a:chExt cx="1126685" cy="704767"/>
              </a:xfrm>
            </p:grpSpPr>
            <p:sp>
              <p:nvSpPr>
                <p:cNvPr id="137" name="Shape 137"/>
                <p:cNvSpPr/>
                <p:nvPr/>
              </p:nvSpPr>
              <p:spPr>
                <a:xfrm>
                  <a:off x="0" y="257896"/>
                  <a:ext cx="100105" cy="446871"/>
                </a:xfrm>
                <a:prstGeom prst="line">
                  <a:avLst/>
                </a:prstGeom>
                <a:noFill/>
                <a:ln w="50800" cap="flat">
                  <a:solidFill>
                    <a:srgbClr val="C82506"/>
                  </a:solidFill>
                  <a:prstDash val="solid"/>
                  <a:bevel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b="0" sz="1200">
                      <a:solidFill>
                        <a:srgbClr val="000000"/>
                      </a:solidFill>
                      <a:effectLst/>
                      <a:latin typeface="+mj-lt"/>
                      <a:ea typeface="+mj-ea"/>
                      <a:cs typeface="+mj-cs"/>
                      <a:sym typeface="Helvetica"/>
                    </a:defRPr>
                  </a:pPr>
                </a:p>
              </p:txBody>
            </p:sp>
            <p:sp>
              <p:nvSpPr>
                <p:cNvPr id="138" name="Shape 138"/>
                <p:cNvSpPr/>
                <p:nvPr/>
              </p:nvSpPr>
              <p:spPr>
                <a:xfrm flipH="1" flipV="1">
                  <a:off x="1027758" y="-2"/>
                  <a:ext cx="98928" cy="447135"/>
                </a:xfrm>
                <a:prstGeom prst="line">
                  <a:avLst/>
                </a:prstGeom>
                <a:noFill/>
                <a:ln w="50800" cap="flat">
                  <a:solidFill>
                    <a:srgbClr val="C82506"/>
                  </a:solidFill>
                  <a:prstDash val="solid"/>
                  <a:bevel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algn="l" defTabSz="457200">
                    <a:defRPr b="0" sz="1200">
                      <a:solidFill>
                        <a:srgbClr val="000000"/>
                      </a:solidFill>
                      <a:effectLst/>
                      <a:latin typeface="+mj-lt"/>
                      <a:ea typeface="+mj-ea"/>
                      <a:cs typeface="+mj-cs"/>
                      <a:sym typeface="Helvetica"/>
                    </a:defRPr>
                  </a:pPr>
                </a:p>
              </p:txBody>
            </p:sp>
          </p:grpSp>
          <p:sp>
            <p:nvSpPr>
              <p:cNvPr id="140" name="Shape 140"/>
              <p:cNvSpPr/>
              <p:nvPr/>
            </p:nvSpPr>
            <p:spPr>
              <a:xfrm>
                <a:off x="-1" y="8"/>
                <a:ext cx="1350110" cy="13808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247" fill="norm" stroke="1" extrusionOk="0">
                    <a:moveTo>
                      <a:pt x="21600" y="20247"/>
                    </a:moveTo>
                    <a:cubicBezTo>
                      <a:pt x="21517" y="5320"/>
                      <a:pt x="14317" y="-1353"/>
                      <a:pt x="0" y="227"/>
                    </a:cubicBezTo>
                  </a:path>
                </a:pathLst>
              </a:custGeom>
              <a:noFill/>
              <a:ln w="165100" cap="flat">
                <a:solidFill>
                  <a:srgbClr val="C82506"/>
                </a:solidFill>
                <a:prstDash val="solid"/>
                <a:bevel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b="0" sz="4200">
                    <a:solidFill>
                      <a:srgbClr val="BC00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</a:p>
            </p:txBody>
          </p:sp>
        </p:grpSp>
      </p:grpSp>
      <p:sp>
        <p:nvSpPr>
          <p:cNvPr id="143" name="Shape 143"/>
          <p:cNvSpPr/>
          <p:nvPr/>
        </p:nvSpPr>
        <p:spPr>
          <a:xfrm>
            <a:off x="9460941" y="9194800"/>
            <a:ext cx="354386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53535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©raunakhede.com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body" idx="1"/>
          </p:nvPr>
        </p:nvSpPr>
        <p:spPr>
          <a:xfrm>
            <a:off x="398907" y="743527"/>
            <a:ext cx="5499001" cy="8266546"/>
          </a:xfrm>
          <a:prstGeom prst="rect">
            <a:avLst/>
          </a:prstGeom>
        </p:spPr>
        <p:txBody>
          <a:bodyPr/>
          <a:lstStyle/>
          <a:p>
            <a:pPr lvl="0" marL="0" indent="0" defTabSz="560830">
              <a:spcBef>
                <a:spcPts val="34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FFFFFF"/>
                </a:solidFill>
                <a:effectLst>
                  <a:outerShdw sx="100000" sy="100000" kx="0" ky="0" algn="b" rotWithShape="0" blurRad="50800" dist="36576" dir="5400000">
                    <a:srgbClr val="000000"/>
                  </a:outerShdw>
                </a:effectLst>
                <a:latin typeface="American Typewriter"/>
                <a:ea typeface="American Typewriter"/>
                <a:cs typeface="American Typewriter"/>
                <a:sym typeface="American Typewriter"/>
              </a:rPr>
              <a:t>If (wall in front? =yes)</a:t>
            </a:r>
            <a:endParaRPr sz="3400">
              <a:effectLst>
                <a:outerShdw sx="100000" sy="100000" kx="0" ky="0" algn="b" rotWithShape="0" blurRad="50800" dist="36576" dir="5400000">
                  <a:srgbClr val="000000"/>
                </a:outerShdw>
              </a:effectLst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2" marL="0" indent="438911" defTabSz="560830">
              <a:spcBef>
                <a:spcPts val="34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FFFFFF"/>
                </a:solidFill>
                <a:effectLst>
                  <a:outerShdw sx="100000" sy="100000" kx="0" ky="0" algn="b" rotWithShape="0" blurRad="50800" dist="36576" dir="5400000">
                    <a:srgbClr val="000000"/>
                  </a:outerShdw>
                </a:effectLst>
                <a:latin typeface="American Typewriter"/>
                <a:ea typeface="American Typewriter"/>
                <a:cs typeface="American Typewriter"/>
                <a:sym typeface="American Typewriter"/>
              </a:rPr>
              <a:t>Left motor OFF</a:t>
            </a:r>
            <a:endParaRPr sz="3400">
              <a:effectLst>
                <a:outerShdw sx="100000" sy="100000" kx="0" ky="0" algn="b" rotWithShape="0" blurRad="50800" dist="36576" dir="5400000">
                  <a:srgbClr val="000000"/>
                </a:outerShdw>
              </a:effectLst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2" marL="0" indent="438911" defTabSz="560830">
              <a:spcBef>
                <a:spcPts val="34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FFFFFF"/>
                </a:solidFill>
                <a:effectLst>
                  <a:outerShdw sx="100000" sy="100000" kx="0" ky="0" algn="b" rotWithShape="0" blurRad="50800" dist="36576" dir="5400000">
                    <a:srgbClr val="000000"/>
                  </a:outerShdw>
                </a:effectLst>
                <a:latin typeface="American Typewriter"/>
                <a:ea typeface="American Typewriter"/>
                <a:cs typeface="American Typewriter"/>
                <a:sym typeface="American Typewriter"/>
              </a:rPr>
              <a:t>Right motor OFF</a:t>
            </a:r>
            <a:endParaRPr sz="3400">
              <a:effectLst>
                <a:outerShdw sx="100000" sy="100000" kx="0" ky="0" algn="b" rotWithShape="0" blurRad="50800" dist="36576" dir="5400000">
                  <a:srgbClr val="000000"/>
                </a:outerShdw>
              </a:effectLst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0" marL="0" indent="0" defTabSz="560830">
              <a:spcBef>
                <a:spcPts val="34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FFFFFF"/>
                </a:solidFill>
                <a:effectLst>
                  <a:outerShdw sx="100000" sy="100000" kx="0" ky="0" algn="b" rotWithShape="0" blurRad="50800" dist="36576" dir="5400000">
                    <a:srgbClr val="000000"/>
                  </a:outerShdw>
                </a:effectLst>
                <a:latin typeface="American Typewriter"/>
                <a:ea typeface="American Typewriter"/>
                <a:cs typeface="American Typewriter"/>
                <a:sym typeface="American Typewriter"/>
              </a:rPr>
              <a:t>If (wall in front? =no)</a:t>
            </a:r>
            <a:endParaRPr sz="3400">
              <a:effectLst>
                <a:outerShdw sx="100000" sy="100000" kx="0" ky="0" algn="b" rotWithShape="0" blurRad="50800" dist="36576" dir="5400000">
                  <a:srgbClr val="000000"/>
                </a:outerShdw>
              </a:effectLst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2" marL="0" indent="438911" defTabSz="560830">
              <a:spcBef>
                <a:spcPts val="34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FFFFFF"/>
                </a:solidFill>
                <a:effectLst>
                  <a:outerShdw sx="100000" sy="100000" kx="0" ky="0" algn="b" rotWithShape="0" blurRad="50800" dist="36576" dir="5400000">
                    <a:srgbClr val="000000"/>
                  </a:outerShdw>
                </a:effectLst>
                <a:latin typeface="American Typewriter"/>
                <a:ea typeface="American Typewriter"/>
                <a:cs typeface="American Typewriter"/>
                <a:sym typeface="American Typewriter"/>
              </a:rPr>
              <a:t>Left motor FORWARD</a:t>
            </a:r>
            <a:endParaRPr sz="3400">
              <a:effectLst>
                <a:outerShdw sx="100000" sy="100000" kx="0" ky="0" algn="b" rotWithShape="0" blurRad="50800" dist="36576" dir="5400000">
                  <a:srgbClr val="000000"/>
                </a:outerShdw>
              </a:effectLst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2" marL="0" indent="438911" defTabSz="560830">
              <a:spcBef>
                <a:spcPts val="34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FFFFFF"/>
                </a:solidFill>
                <a:effectLst>
                  <a:outerShdw sx="100000" sy="100000" kx="0" ky="0" algn="b" rotWithShape="0" blurRad="50800" dist="36576" dir="5400000">
                    <a:srgbClr val="000000"/>
                  </a:outerShdw>
                </a:effectLst>
                <a:latin typeface="American Typewriter"/>
                <a:ea typeface="American Typewriter"/>
                <a:cs typeface="American Typewriter"/>
                <a:sym typeface="American Typewriter"/>
              </a:rPr>
              <a:t>Right motor FORWARD</a:t>
            </a:r>
          </a:p>
        </p:txBody>
      </p:sp>
      <p:pic>
        <p:nvPicPr>
          <p:cNvPr id="146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7572" y="1394675"/>
            <a:ext cx="5009374" cy="696425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2086052" y="301678"/>
            <a:ext cx="2124711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LOGIC</a:t>
            </a:r>
          </a:p>
        </p:txBody>
      </p:sp>
      <p:sp>
        <p:nvSpPr>
          <p:cNvPr id="148" name="Shape 148"/>
          <p:cNvSpPr/>
          <p:nvPr/>
        </p:nvSpPr>
        <p:spPr>
          <a:xfrm>
            <a:off x="8571819" y="301678"/>
            <a:ext cx="1960881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CODE</a:t>
            </a:r>
          </a:p>
        </p:txBody>
      </p:sp>
      <p:sp>
        <p:nvSpPr>
          <p:cNvPr id="149" name="Shape 149"/>
          <p:cNvSpPr/>
          <p:nvPr/>
        </p:nvSpPr>
        <p:spPr>
          <a:xfrm>
            <a:off x="9460941" y="9194800"/>
            <a:ext cx="354386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53535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©raunakhede.com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1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041" y="1560418"/>
            <a:ext cx="11230720" cy="6632765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2916236" y="386104"/>
            <a:ext cx="7172326" cy="78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5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Obstacle Detection Robot</a:t>
            </a:r>
          </a:p>
        </p:txBody>
      </p:sp>
      <p:sp>
        <p:nvSpPr>
          <p:cNvPr id="153" name="Shape 153"/>
          <p:cNvSpPr/>
          <p:nvPr/>
        </p:nvSpPr>
        <p:spPr>
          <a:xfrm flipH="1" flipV="1">
            <a:off x="9008453" y="5727694"/>
            <a:ext cx="1399444" cy="233305"/>
          </a:xfrm>
          <a:prstGeom prst="line">
            <a:avLst/>
          </a:prstGeom>
          <a:ln w="88900">
            <a:solidFill>
              <a:srgbClr val="C82506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b="0" sz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54" name="Shape 154"/>
          <p:cNvSpPr/>
          <p:nvPr/>
        </p:nvSpPr>
        <p:spPr>
          <a:xfrm flipH="1">
            <a:off x="8326500" y="3519939"/>
            <a:ext cx="2230400" cy="713404"/>
          </a:xfrm>
          <a:prstGeom prst="line">
            <a:avLst/>
          </a:prstGeom>
          <a:ln w="88900">
            <a:solidFill>
              <a:srgbClr val="C82506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b="0" sz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55" name="Shape 155"/>
          <p:cNvSpPr/>
          <p:nvPr/>
        </p:nvSpPr>
        <p:spPr>
          <a:xfrm flipH="1">
            <a:off x="7375791" y="7272262"/>
            <a:ext cx="2758609" cy="2"/>
          </a:xfrm>
          <a:prstGeom prst="line">
            <a:avLst/>
          </a:prstGeom>
          <a:ln w="88900">
            <a:solidFill>
              <a:srgbClr val="C82506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b="0" sz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56" name="Shape 156"/>
          <p:cNvSpPr/>
          <p:nvPr/>
        </p:nvSpPr>
        <p:spPr>
          <a:xfrm flipH="1">
            <a:off x="5242398" y="2445892"/>
            <a:ext cx="3106448" cy="960359"/>
          </a:xfrm>
          <a:prstGeom prst="line">
            <a:avLst/>
          </a:prstGeom>
          <a:ln w="88900">
            <a:solidFill>
              <a:srgbClr val="C82506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b="0" sz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57" name="Shape 157"/>
          <p:cNvSpPr/>
          <p:nvPr/>
        </p:nvSpPr>
        <p:spPr>
          <a:xfrm>
            <a:off x="8255095" y="1931850"/>
            <a:ext cx="3828797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effectLst/>
              </a:defRPr>
            </a:pPr>
            <a:r>
              <a:rPr b="1" sz="4000"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Microcontroller</a:t>
            </a:r>
          </a:p>
        </p:txBody>
      </p:sp>
      <p:sp>
        <p:nvSpPr>
          <p:cNvPr id="158" name="Shape 158"/>
          <p:cNvSpPr/>
          <p:nvPr/>
        </p:nvSpPr>
        <p:spPr>
          <a:xfrm>
            <a:off x="10410905" y="3055044"/>
            <a:ext cx="1572261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effectLst/>
              </a:defRPr>
            </a:pPr>
            <a:r>
              <a:rPr b="1" sz="4000"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Motor</a:t>
            </a:r>
          </a:p>
        </p:txBody>
      </p:sp>
      <p:sp>
        <p:nvSpPr>
          <p:cNvPr id="159" name="Shape 159"/>
          <p:cNvSpPr/>
          <p:nvPr/>
        </p:nvSpPr>
        <p:spPr>
          <a:xfrm>
            <a:off x="10288223" y="5606415"/>
            <a:ext cx="181762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effectLst/>
              </a:defRPr>
            </a:pPr>
            <a:r>
              <a:rPr b="1" sz="4000"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Sensor</a:t>
            </a:r>
          </a:p>
        </p:txBody>
      </p:sp>
      <p:sp>
        <p:nvSpPr>
          <p:cNvPr id="160" name="Shape 160"/>
          <p:cNvSpPr/>
          <p:nvPr/>
        </p:nvSpPr>
        <p:spPr>
          <a:xfrm>
            <a:off x="10014852" y="6917680"/>
            <a:ext cx="2033017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effectLst/>
              </a:defRPr>
            </a:pPr>
            <a:r>
              <a:rPr b="1" sz="4000"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Chassis</a:t>
            </a:r>
          </a:p>
        </p:txBody>
      </p:sp>
      <p:sp>
        <p:nvSpPr>
          <p:cNvPr id="161" name="Shape 161"/>
          <p:cNvSpPr/>
          <p:nvPr/>
        </p:nvSpPr>
        <p:spPr>
          <a:xfrm>
            <a:off x="2720515" y="3445781"/>
            <a:ext cx="3016746" cy="2537471"/>
          </a:xfrm>
          <a:prstGeom prst="line">
            <a:avLst/>
          </a:prstGeom>
          <a:ln w="88900">
            <a:solidFill>
              <a:srgbClr val="C82506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b="0" sz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62" name="Shape 162"/>
          <p:cNvSpPr/>
          <p:nvPr/>
        </p:nvSpPr>
        <p:spPr>
          <a:xfrm>
            <a:off x="910270" y="3055044"/>
            <a:ext cx="187401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effectLst/>
              </a:defRPr>
            </a:pPr>
            <a:r>
              <a:rPr b="1" sz="4000"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Battery</a:t>
            </a:r>
          </a:p>
        </p:txBody>
      </p:sp>
      <p:sp>
        <p:nvSpPr>
          <p:cNvPr id="163" name="Shape 163"/>
          <p:cNvSpPr/>
          <p:nvPr/>
        </p:nvSpPr>
        <p:spPr>
          <a:xfrm>
            <a:off x="9460941" y="9194800"/>
            <a:ext cx="354386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53535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©raunakhede.com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xfrm>
            <a:off x="851808" y="508543"/>
            <a:ext cx="11301184" cy="1175425"/>
          </a:xfrm>
          <a:prstGeom prst="rect">
            <a:avLst/>
          </a:prstGeom>
        </p:spPr>
        <p:txBody>
          <a:bodyPr anchor="ctr"/>
          <a:lstStyle>
            <a:lvl1pPr>
              <a:defRPr sz="5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Places to source parts:</a:t>
            </a:r>
          </a:p>
        </p:txBody>
      </p:sp>
      <p:sp>
        <p:nvSpPr>
          <p:cNvPr id="166" name="Shape 166"/>
          <p:cNvSpPr/>
          <p:nvPr/>
        </p:nvSpPr>
        <p:spPr>
          <a:xfrm>
            <a:off x="775462" y="4718093"/>
            <a:ext cx="11453877" cy="1882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>
              <a:defRPr sz="5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Websites for more information:</a:t>
            </a:r>
          </a:p>
        </p:txBody>
      </p:sp>
      <p:sp>
        <p:nvSpPr>
          <p:cNvPr id="167" name="Shape 167"/>
          <p:cNvSpPr/>
          <p:nvPr/>
        </p:nvSpPr>
        <p:spPr>
          <a:xfrm>
            <a:off x="775461" y="6230427"/>
            <a:ext cx="11453877" cy="2576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rPr>
              <a:t>instructables.com</a:t>
            </a:r>
            <a:endParaRPr b="1" sz="4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algn="l"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rPr>
              <a:t>arduino.cc</a:t>
            </a:r>
            <a:endParaRPr b="1" sz="4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algn="l"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rPr>
              <a:t>electronics.stackexchange.com</a:t>
            </a:r>
            <a:endParaRPr b="1" sz="4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algn="l"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rPr>
              <a:t>raunakhede.com</a:t>
            </a:r>
          </a:p>
        </p:txBody>
      </p:sp>
      <p:sp>
        <p:nvSpPr>
          <p:cNvPr id="168" name="Shape 168"/>
          <p:cNvSpPr/>
          <p:nvPr/>
        </p:nvSpPr>
        <p:spPr>
          <a:xfrm>
            <a:off x="775461" y="1145977"/>
            <a:ext cx="11453878" cy="3820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rPr>
              <a:t>In Panjim - Electronics Centre (near KTC Bus Stand)</a:t>
            </a:r>
            <a:endParaRPr b="1" sz="4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algn="l"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rPr>
              <a:t>Online:</a:t>
            </a:r>
            <a:endParaRPr b="1" sz="4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marL="891226" indent="-891226" algn="l">
              <a:buClr>
                <a:srgbClr val="FFFFFF"/>
              </a:buClr>
              <a:buSzPct val="100000"/>
              <a:buChar char="•"/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rPr>
              <a:t>robokits.co.in</a:t>
            </a:r>
            <a:endParaRPr b="1" sz="4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marL="891226" indent="-891226" algn="l">
              <a:buClr>
                <a:srgbClr val="FFFFFF"/>
              </a:buClr>
              <a:buSzPct val="100000"/>
              <a:buChar char="•"/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rPr>
              <a:t>ventor.co.in</a:t>
            </a:r>
            <a:endParaRPr b="1" sz="4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lvl="0" marL="891226" indent="-891226" algn="l">
              <a:buClr>
                <a:srgbClr val="FFFFFF"/>
              </a:buClr>
              <a:buSzPct val="100000"/>
              <a:buChar char="•"/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rPr>
              <a:t>fabtolab.com</a:t>
            </a:r>
          </a:p>
        </p:txBody>
      </p:sp>
      <p:sp>
        <p:nvSpPr>
          <p:cNvPr id="169" name="Shape 169"/>
          <p:cNvSpPr/>
          <p:nvPr/>
        </p:nvSpPr>
        <p:spPr>
          <a:xfrm>
            <a:off x="9460941" y="9194800"/>
            <a:ext cx="354386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53535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©raunakhede.com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3149" y="1784349"/>
            <a:ext cx="8318501" cy="6184902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/>
          <p:nvPr/>
        </p:nvSpPr>
        <p:spPr>
          <a:xfrm>
            <a:off x="9460941" y="9194800"/>
            <a:ext cx="354386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53535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©raunakhede.com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247" y="987764"/>
            <a:ext cx="12392308" cy="7778072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9460941" y="9194800"/>
            <a:ext cx="354386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53535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©raunakhede.com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4389" y="1908292"/>
            <a:ext cx="7916023" cy="5937016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9460941" y="9194800"/>
            <a:ext cx="354386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53535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©raunakhede.com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xfrm>
            <a:off x="337820" y="249428"/>
            <a:ext cx="11430003" cy="287410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Hobby robotics</a:t>
            </a:r>
          </a:p>
        </p:txBody>
      </p:sp>
      <p:pic>
        <p:nvPicPr>
          <p:cNvPr id="47" name="image1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7238">
            <a:off x="3549982" y="2182871"/>
            <a:ext cx="5904837" cy="5904838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6732062" y="6893049"/>
            <a:ext cx="6007038" cy="18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200">
                <a:solidFill>
                  <a:srgbClr val="DCBD2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Noteworthy Light"/>
                <a:ea typeface="Noteworthy Light"/>
                <a:cs typeface="Noteworthy Light"/>
                <a:sym typeface="Noteworthy Light"/>
              </a:rPr>
              <a:t>A simple robot</a:t>
            </a:r>
            <a:endParaRPr b="1">
              <a:solidFill>
                <a:srgbClr val="DCBD23"/>
              </a:solidFill>
              <a:latin typeface="Noteworthy Light"/>
              <a:ea typeface="Noteworthy Light"/>
              <a:cs typeface="Noteworthy Light"/>
              <a:sym typeface="Noteworthy Light"/>
            </a:endParaRPr>
          </a:p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200">
                <a:solidFill>
                  <a:srgbClr val="DCBD2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Noteworthy Light"/>
                <a:ea typeface="Noteworthy Light"/>
                <a:cs typeface="Noteworthy Light"/>
                <a:sym typeface="Noteworthy Light"/>
              </a:rPr>
              <a:t>that can do awesome stuff</a:t>
            </a:r>
          </a:p>
        </p:txBody>
      </p:sp>
      <p:sp>
        <p:nvSpPr>
          <p:cNvPr id="49" name="Shape 49"/>
          <p:cNvSpPr/>
          <p:nvPr/>
        </p:nvSpPr>
        <p:spPr>
          <a:xfrm flipH="1" flipV="1">
            <a:off x="7253051" y="6610856"/>
            <a:ext cx="840210" cy="840210"/>
          </a:xfrm>
          <a:prstGeom prst="line">
            <a:avLst/>
          </a:prstGeom>
          <a:ln w="88900">
            <a:solidFill>
              <a:srgbClr val="DCBD23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b="0" sz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0" name="Shape 50"/>
          <p:cNvSpPr/>
          <p:nvPr/>
        </p:nvSpPr>
        <p:spPr>
          <a:xfrm>
            <a:off x="9460941" y="9194800"/>
            <a:ext cx="354386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53535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©raunakhede.com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" grpId="2"/>
      <p:bldP build="whole" bldLvl="1" animBg="1" rev="0" advAuto="0" spid="47" grpId="1"/>
      <p:bldP build="whole" bldLvl="1" animBg="1" rev="0" advAuto="0" spid="48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xfrm>
            <a:off x="787400" y="240862"/>
            <a:ext cx="11430000" cy="246467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Hardware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787400" y="2705536"/>
            <a:ext cx="6958956" cy="5841127"/>
          </a:xfrm>
          <a:prstGeom prst="rect">
            <a:avLst/>
          </a:prstGeom>
        </p:spPr>
        <p:txBody>
          <a:bodyPr/>
          <a:lstStyle/>
          <a:p>
            <a:pPr lvl="0" marL="2823396" indent="-2823396">
              <a:spcBef>
                <a:spcPts val="0"/>
              </a:spcBef>
              <a:buClr>
                <a:srgbClr val="FFFFFF"/>
              </a:buClr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Chassis</a:t>
            </a:r>
          </a:p>
          <a:p>
            <a:pPr lvl="0" marL="2823396" indent="-2823396">
              <a:spcBef>
                <a:spcPts val="0"/>
              </a:spcBef>
              <a:buClr>
                <a:srgbClr val="FFFFFF"/>
              </a:buClr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Power supply</a:t>
            </a:r>
          </a:p>
          <a:p>
            <a:pPr lvl="0" marL="2823396" indent="-2823396">
              <a:spcBef>
                <a:spcPts val="0"/>
              </a:spcBef>
              <a:buClr>
                <a:srgbClr val="FFFFFF"/>
              </a:buClr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Microcontroller</a:t>
            </a:r>
          </a:p>
          <a:p>
            <a:pPr lvl="0" marL="2823396" indent="-2823396">
              <a:spcBef>
                <a:spcPts val="0"/>
              </a:spcBef>
              <a:buClr>
                <a:srgbClr val="FFFFFF"/>
              </a:buClr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Sensors</a:t>
            </a:r>
          </a:p>
          <a:p>
            <a:pPr lvl="0" marL="2823396" indent="-2823396">
              <a:spcBef>
                <a:spcPts val="0"/>
              </a:spcBef>
              <a:buClr>
                <a:srgbClr val="FFFFFF"/>
              </a:buClr>
              <a:buSzPct val="75000"/>
              <a:buChar char="•"/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Motors/Actuators</a:t>
            </a:r>
          </a:p>
        </p:txBody>
      </p:sp>
      <p:sp>
        <p:nvSpPr>
          <p:cNvPr id="54" name="Shape 54"/>
          <p:cNvSpPr/>
          <p:nvPr/>
        </p:nvSpPr>
        <p:spPr>
          <a:xfrm flipV="1">
            <a:off x="4962528" y="4322298"/>
            <a:ext cx="2149930" cy="1334898"/>
          </a:xfrm>
          <a:prstGeom prst="line">
            <a:avLst/>
          </a:prstGeom>
          <a:ln w="50800">
            <a:solidFill>
              <a:srgbClr val="DCBD23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b="0" sz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5" name="Shape 55"/>
          <p:cNvSpPr/>
          <p:nvPr/>
        </p:nvSpPr>
        <p:spPr>
          <a:xfrm>
            <a:off x="6886538" y="3733427"/>
            <a:ext cx="4654868" cy="9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DCBD23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200">
                <a:solidFill>
                  <a:srgbClr val="DCBD2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Development boards</a:t>
            </a:r>
          </a:p>
        </p:txBody>
      </p:sp>
      <p:sp>
        <p:nvSpPr>
          <p:cNvPr id="56" name="Shape 56"/>
          <p:cNvSpPr/>
          <p:nvPr/>
        </p:nvSpPr>
        <p:spPr>
          <a:xfrm>
            <a:off x="9460941" y="9194800"/>
            <a:ext cx="354386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53535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©raunakhede.com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" grpId="1"/>
      <p:bldP build="whole" bldLvl="1" animBg="1" rev="0" advAuto="0" spid="5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CHASSIS</a:t>
            </a:r>
          </a:p>
        </p:txBody>
      </p:sp>
      <p:pic>
        <p:nvPicPr>
          <p:cNvPr id="59" name="image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399" y="2573684"/>
            <a:ext cx="10160001" cy="6591304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9460941" y="9194800"/>
            <a:ext cx="354386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53535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©raunakhede.com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787400" y="97813"/>
            <a:ext cx="11430000" cy="246467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 more complex chassis</a:t>
            </a:r>
          </a:p>
        </p:txBody>
      </p:sp>
      <p:pic>
        <p:nvPicPr>
          <p:cNvPr id="63" name="image2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5868" y="2871191"/>
            <a:ext cx="6953063" cy="5686919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9460941" y="9194800"/>
            <a:ext cx="354386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53535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©raunakhede.com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POWER SUPPLY</a:t>
            </a:r>
          </a:p>
        </p:txBody>
      </p:sp>
      <p:pic>
        <p:nvPicPr>
          <p:cNvPr id="67" name="image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5759" y="3210610"/>
            <a:ext cx="10757913" cy="5378957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3028451" y="8719578"/>
            <a:ext cx="7272529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DCBD2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200">
                <a:solidFill>
                  <a:srgbClr val="DCBD2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Nickel Metal Hydride (NiMH)</a:t>
            </a:r>
          </a:p>
        </p:txBody>
      </p:sp>
      <p:sp>
        <p:nvSpPr>
          <p:cNvPr id="69" name="Shape 69"/>
          <p:cNvSpPr/>
          <p:nvPr/>
        </p:nvSpPr>
        <p:spPr>
          <a:xfrm>
            <a:off x="959444" y="2346770"/>
            <a:ext cx="6067579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DCBD2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200">
                <a:solidFill>
                  <a:srgbClr val="DCBD2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Lithium Polymer (Li-Po)</a:t>
            </a:r>
          </a:p>
        </p:txBody>
      </p:sp>
      <p:sp>
        <p:nvSpPr>
          <p:cNvPr id="70" name="Shape 70"/>
          <p:cNvSpPr/>
          <p:nvPr/>
        </p:nvSpPr>
        <p:spPr>
          <a:xfrm>
            <a:off x="7335950" y="2346770"/>
            <a:ext cx="4872229" cy="73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DCBD2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200">
                <a:solidFill>
                  <a:srgbClr val="DCBD2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Lithium Ion (Li-ion)</a:t>
            </a:r>
          </a:p>
        </p:txBody>
      </p:sp>
      <p:sp>
        <p:nvSpPr>
          <p:cNvPr id="71" name="Shape 71"/>
          <p:cNvSpPr/>
          <p:nvPr/>
        </p:nvSpPr>
        <p:spPr>
          <a:xfrm>
            <a:off x="9460941" y="9194800"/>
            <a:ext cx="354386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000">
                <a:solidFill>
                  <a:srgbClr val="535353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©raunakhede.com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535353"/>
      </a:dk1>
      <a:lt1>
        <a:srgbClr val="FFFFFF"/>
      </a:lt1>
      <a:dk2>
        <a:srgbClr val="A7A7A7"/>
      </a:dk2>
      <a:lt2>
        <a:srgbClr val="535353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C00FF"/>
        </a:solidFill>
        <a:ln w="25400" cap="flat">
          <a:solidFill>
            <a:srgbClr val="0073CF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73CF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535353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Courier"/>
            <a:ea typeface="Courier"/>
            <a:cs typeface="Courier"/>
            <a:sym typeface="Couri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C00FF"/>
        </a:solidFill>
        <a:ln w="25400" cap="flat">
          <a:solidFill>
            <a:srgbClr val="0073CF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73CF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535353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Courier"/>
            <a:ea typeface="Courier"/>
            <a:cs typeface="Courier"/>
            <a:sym typeface="Couri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