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8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310703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b="1" i="1">
                <a:solidFill>
                  <a:srgbClr val="514843"/>
                </a:solidFill>
                <a:latin typeface="Arial"/>
                <a:ea typeface="Arial"/>
                <a:cs typeface="Arial"/>
                <a:sym typeface="Arial"/>
              </a:rPr>
              <a:t>NOTE:</a:t>
            </a:r>
            <a:endParaRPr sz="1200">
              <a:solidFill>
                <a:srgbClr val="514843"/>
              </a:solidFill>
              <a:latin typeface="Euphemia"/>
              <a:ea typeface="Euphemia"/>
              <a:cs typeface="Euphemia"/>
              <a:sym typeface="Euphemia"/>
            </a:endParaRPr>
          </a:p>
          <a:p>
            <a:pPr lvl="0" defTabSz="914400">
              <a:lnSpc>
                <a:spcPct val="100000"/>
              </a:lnSpc>
              <a:defRPr sz="1800"/>
            </a:pPr>
            <a:r>
              <a:rPr sz="1200" i="1">
                <a:solidFill>
                  <a:srgbClr val="514843"/>
                </a:solidFill>
                <a:latin typeface="Arial"/>
                <a:ea typeface="Arial"/>
                <a:cs typeface="Arial"/>
                <a:sym typeface="Arial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307341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104900" y="2292094"/>
            <a:ext cx="5734050" cy="2219692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 lvl="0">
              <a:defRPr sz="1800" cap="none"/>
            </a:pPr>
            <a:r>
              <a:rPr sz="4400" cap="all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104900" y="4511783"/>
            <a:ext cx="5734050" cy="95556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457200">
              <a:spcBef>
                <a:spcPts val="0"/>
              </a:spcBef>
              <a:buSzTx/>
              <a:buFontTx/>
              <a:buNone/>
              <a:defRPr sz="1800"/>
            </a:lvl2pPr>
            <a:lvl3pPr marL="0" indent="914400">
              <a:spcBef>
                <a:spcPts val="0"/>
              </a:spcBef>
              <a:buSzTx/>
              <a:buFontTx/>
              <a:buNone/>
              <a:defRPr sz="1800"/>
            </a:lvl3pPr>
            <a:lvl4pPr marL="0" indent="1371600">
              <a:spcBef>
                <a:spcPts val="0"/>
              </a:spcBef>
              <a:buSzTx/>
              <a:buFontTx/>
              <a:buNone/>
              <a:defRPr sz="1800"/>
            </a:lvl4pPr>
            <a:lvl5pPr marL="0" indent="1828800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2497690" y="2319154"/>
            <a:ext cx="7196620" cy="2219692"/>
          </a:xfrm>
          <a:prstGeom prst="rect">
            <a:avLst/>
          </a:prstGeom>
        </p:spPr>
        <p:txBody>
          <a:bodyPr/>
          <a:lstStyle>
            <a:lvl1pPr algn="ctr">
              <a:defRPr sz="3600" cap="none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effectLst/>
              </a:defRPr>
            </a:pPr>
            <a:r>
              <a:rPr sz="3600"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Automated Highway Lighting System Powered by Vertical Axis Wind Turbine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2497690" y="4956571"/>
            <a:ext cx="7196620" cy="955566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dirty="0"/>
              <a:t>- </a:t>
            </a:r>
            <a:r>
              <a:rPr b="1" i="1" dirty="0"/>
              <a:t>by </a:t>
            </a:r>
            <a:r>
              <a:rPr b="1" i="1" dirty="0" err="1"/>
              <a:t>Raunak</a:t>
            </a:r>
            <a:r>
              <a:rPr b="1" i="1" dirty="0"/>
              <a:t> </a:t>
            </a:r>
            <a:r>
              <a:rPr b="1" i="1" dirty="0" err="1"/>
              <a:t>Hede</a:t>
            </a:r>
            <a:r>
              <a:rPr b="1" i="1" dirty="0"/>
              <a:t> &amp; </a:t>
            </a:r>
            <a:r>
              <a:rPr b="1" i="1" dirty="0" err="1"/>
              <a:t>Siddhant</a:t>
            </a:r>
            <a:r>
              <a:rPr b="1" i="1" dirty="0"/>
              <a:t> </a:t>
            </a:r>
            <a:r>
              <a:rPr b="1" i="1" dirty="0" err="1"/>
              <a:t>Govekar</a:t>
            </a:r>
            <a:endParaRPr b="1" i="1" dirty="0"/>
          </a:p>
          <a:p>
            <a:pPr lvl="0" algn="r"/>
            <a:r>
              <a:rPr b="1" i="1" dirty="0" err="1"/>
              <a:t>Sharada</a:t>
            </a:r>
            <a:r>
              <a:rPr b="1" i="1" dirty="0"/>
              <a:t> </a:t>
            </a:r>
            <a:r>
              <a:rPr b="1" i="1" dirty="0" err="1"/>
              <a:t>Mandir</a:t>
            </a:r>
            <a:r>
              <a:rPr b="1" i="1" dirty="0"/>
              <a:t> School</a:t>
            </a:r>
          </a:p>
          <a:p>
            <a:pPr lvl="0" algn="r"/>
            <a:r>
              <a:rPr b="1" i="1" dirty="0"/>
              <a:t>(Miramar, </a:t>
            </a:r>
            <a:r>
              <a:rPr b="1" i="1" dirty="0" err="1"/>
              <a:t>Panaji</a:t>
            </a:r>
            <a:r>
              <a:rPr b="1" i="1" dirty="0"/>
              <a:t>, Goa)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1.jpg" descr="G:\fan.jpg"/>
          <p:cNvPicPr/>
          <p:nvPr/>
        </p:nvPicPr>
        <p:blipFill>
          <a:blip r:embed="rId2">
            <a:extLst/>
          </a:blip>
          <a:srcRect t="1657" b="1656"/>
          <a:stretch>
            <a:fillRect/>
          </a:stretch>
        </p:blipFill>
        <p:spPr>
          <a:xfrm>
            <a:off x="477747" y="1713507"/>
            <a:ext cx="5236422" cy="3430887"/>
          </a:xfrm>
          <a:prstGeom prst="rect">
            <a:avLst/>
          </a:prstGeom>
          <a:ln w="38100" cap="sq">
            <a:solidFill/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58" name="image2.gif" descr="G:\horizontal_vertical (1).gif"/>
          <p:cNvPicPr/>
          <p:nvPr/>
        </p:nvPicPr>
        <p:blipFill>
          <a:blip r:embed="rId3">
            <a:extLst/>
          </a:blip>
          <a:srcRect t="2270" b="1564"/>
          <a:stretch>
            <a:fillRect/>
          </a:stretch>
        </p:blipFill>
        <p:spPr>
          <a:xfrm>
            <a:off x="6597030" y="1081484"/>
            <a:ext cx="5236231" cy="4695226"/>
          </a:xfrm>
          <a:prstGeom prst="rect">
            <a:avLst/>
          </a:prstGeom>
          <a:ln w="38100" cap="sq">
            <a:solidFill/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 animBg="1" advAuto="0"/>
      <p:bldP spid="58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4.png"/>
          <p:cNvPicPr/>
          <p:nvPr/>
        </p:nvPicPr>
        <p:blipFill>
          <a:blip r:embed="rId2">
            <a:extLst/>
          </a:blip>
          <a:srcRect l="37467" t="2506" r="43767" b="3154"/>
          <a:stretch>
            <a:fillRect/>
          </a:stretch>
        </p:blipFill>
        <p:spPr>
          <a:xfrm flipH="1">
            <a:off x="6614418" y="805087"/>
            <a:ext cx="3295757" cy="5501826"/>
          </a:xfrm>
          <a:prstGeom prst="rect">
            <a:avLst/>
          </a:prstGeom>
          <a:ln w="6350">
            <a:solidFill/>
          </a:ln>
        </p:spPr>
      </p:pic>
      <p:sp>
        <p:nvSpPr>
          <p:cNvPr id="61" name="Shape 61"/>
          <p:cNvSpPr/>
          <p:nvPr/>
        </p:nvSpPr>
        <p:spPr>
          <a:xfrm>
            <a:off x="5313036" y="173474"/>
            <a:ext cx="1565928" cy="52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ctr" defTabSz="822959">
              <a:lnSpc>
                <a:spcPct val="90000"/>
              </a:lnSpc>
              <a:defRPr sz="279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2790"/>
              <a:t>DESIGN</a:t>
            </a:r>
          </a:p>
        </p:txBody>
      </p:sp>
      <p:pic>
        <p:nvPicPr>
          <p:cNvPr id="6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8755" y="805087"/>
            <a:ext cx="3557216" cy="5501826"/>
          </a:xfrm>
          <a:prstGeom prst="rect">
            <a:avLst/>
          </a:prstGeom>
          <a:ln w="6350">
            <a:solid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2" animBg="1" advAuto="0"/>
      <p:bldP spid="6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Top View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2400" y="0"/>
            <a:ext cx="15036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 flipV="1">
            <a:off x="4733081" y="2368323"/>
            <a:ext cx="1" cy="1359673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 flipV="1">
            <a:off x="7717581" y="3661976"/>
            <a:ext cx="1" cy="1359673"/>
          </a:xfrm>
          <a:prstGeom prst="line">
            <a:avLst/>
          </a:prstGeom>
          <a:ln w="50800">
            <a:solidFill/>
            <a:miter lim="400000"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 animBg="1" advAuto="0"/>
      <p:bldP spid="66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Vertical Turbin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2400" y="0"/>
            <a:ext cx="15036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Vertical Turbine(iso)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2400" y="0"/>
            <a:ext cx="15036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7.png" descr="C:\Users\Siddhant\Downloads\VT-Charging_circuit.png"/>
          <p:cNvPicPr/>
          <p:nvPr/>
        </p:nvPicPr>
        <p:blipFill>
          <a:blip r:embed="rId2">
            <a:extLst/>
          </a:blip>
          <a:srcRect t="1147" b="1146"/>
          <a:stretch>
            <a:fillRect/>
          </a:stretch>
        </p:blipFill>
        <p:spPr>
          <a:xfrm>
            <a:off x="651827" y="1066479"/>
            <a:ext cx="5524020" cy="3157354"/>
          </a:xfrm>
          <a:prstGeom prst="rect">
            <a:avLst/>
          </a:prstGeom>
          <a:ln w="6350" cap="sq">
            <a:solidFill/>
            <a:miter/>
          </a:ln>
        </p:spPr>
      </p:pic>
      <p:pic>
        <p:nvPicPr>
          <p:cNvPr id="73" name="VT-Lighting_syste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9990" y="1066533"/>
            <a:ext cx="5303045" cy="3157429"/>
          </a:xfrm>
          <a:prstGeom prst="rect">
            <a:avLst/>
          </a:prstGeom>
          <a:ln w="6350" cap="sq">
            <a:solidFill/>
            <a:miter/>
          </a:ln>
        </p:spPr>
      </p:pic>
      <p:sp>
        <p:nvSpPr>
          <p:cNvPr id="74" name="Shape 74"/>
          <p:cNvSpPr/>
          <p:nvPr/>
        </p:nvSpPr>
        <p:spPr>
          <a:xfrm>
            <a:off x="416682" y="4513527"/>
            <a:ext cx="712129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WIND</a:t>
            </a:r>
          </a:p>
        </p:txBody>
      </p:sp>
      <p:sp>
        <p:nvSpPr>
          <p:cNvPr id="75" name="Shape 75"/>
          <p:cNvSpPr/>
          <p:nvPr/>
        </p:nvSpPr>
        <p:spPr>
          <a:xfrm>
            <a:off x="1778535" y="4481777"/>
            <a:ext cx="1365893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GENERATOR</a:t>
            </a:r>
          </a:p>
        </p:txBody>
      </p:sp>
      <p:sp>
        <p:nvSpPr>
          <p:cNvPr id="76" name="Shape 76"/>
          <p:cNvSpPr/>
          <p:nvPr/>
        </p:nvSpPr>
        <p:spPr>
          <a:xfrm>
            <a:off x="1204517" y="4461171"/>
            <a:ext cx="493912" cy="462853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45719" rIns="45719" anchor="ctr"/>
          <a:lstStyle/>
          <a:p>
            <a:pPr lvl="0" algn="ctr"/>
            <a:endParaRPr/>
          </a:p>
        </p:txBody>
      </p:sp>
      <p:sp>
        <p:nvSpPr>
          <p:cNvPr id="77" name="Shape 77"/>
          <p:cNvSpPr/>
          <p:nvPr/>
        </p:nvSpPr>
        <p:spPr>
          <a:xfrm>
            <a:off x="3794152" y="4481777"/>
            <a:ext cx="1361541" cy="6883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VOLTAGE</a:t>
            </a:r>
          </a:p>
          <a:p>
            <a:pPr lvl="0" algn="ctr"/>
            <a:r>
              <a:t>REGULATOR</a:t>
            </a:r>
          </a:p>
        </p:txBody>
      </p:sp>
      <p:sp>
        <p:nvSpPr>
          <p:cNvPr id="78" name="Shape 78"/>
          <p:cNvSpPr/>
          <p:nvPr/>
        </p:nvSpPr>
        <p:spPr>
          <a:xfrm>
            <a:off x="3220135" y="4461171"/>
            <a:ext cx="493912" cy="462853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79" name="Shape 79"/>
          <p:cNvSpPr/>
          <p:nvPr/>
        </p:nvSpPr>
        <p:spPr>
          <a:xfrm>
            <a:off x="5809770" y="4481777"/>
            <a:ext cx="1309413" cy="6883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CHARGING</a:t>
            </a:r>
          </a:p>
          <a:p>
            <a:pPr lvl="0" algn="ctr"/>
            <a:r>
              <a:t>CIRCUIT</a:t>
            </a:r>
          </a:p>
        </p:txBody>
      </p:sp>
      <p:sp>
        <p:nvSpPr>
          <p:cNvPr id="80" name="Shape 80"/>
          <p:cNvSpPr/>
          <p:nvPr/>
        </p:nvSpPr>
        <p:spPr>
          <a:xfrm>
            <a:off x="5235752" y="4461171"/>
            <a:ext cx="493912" cy="462853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81" name="Shape 81"/>
          <p:cNvSpPr/>
          <p:nvPr/>
        </p:nvSpPr>
        <p:spPr>
          <a:xfrm>
            <a:off x="7773260" y="4481777"/>
            <a:ext cx="1046323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BATTERY</a:t>
            </a:r>
          </a:p>
        </p:txBody>
      </p:sp>
      <p:sp>
        <p:nvSpPr>
          <p:cNvPr id="82" name="Shape 82"/>
          <p:cNvSpPr/>
          <p:nvPr/>
        </p:nvSpPr>
        <p:spPr>
          <a:xfrm>
            <a:off x="7199243" y="4461171"/>
            <a:ext cx="493912" cy="462853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83" name="Shape 83"/>
          <p:cNvSpPr/>
          <p:nvPr/>
        </p:nvSpPr>
        <p:spPr>
          <a:xfrm>
            <a:off x="9469307" y="4481777"/>
            <a:ext cx="2333537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VOLTAGE REGULATOR</a:t>
            </a:r>
          </a:p>
        </p:txBody>
      </p:sp>
      <p:sp>
        <p:nvSpPr>
          <p:cNvPr id="84" name="Shape 84"/>
          <p:cNvSpPr/>
          <p:nvPr/>
        </p:nvSpPr>
        <p:spPr>
          <a:xfrm>
            <a:off x="8895289" y="4461171"/>
            <a:ext cx="493912" cy="462853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85" name="Shape 85"/>
          <p:cNvSpPr/>
          <p:nvPr/>
        </p:nvSpPr>
        <p:spPr>
          <a:xfrm>
            <a:off x="9346189" y="5654576"/>
            <a:ext cx="2579773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AMBIENT LIGHT SENSOR</a:t>
            </a:r>
          </a:p>
        </p:txBody>
      </p:sp>
      <p:sp>
        <p:nvSpPr>
          <p:cNvPr id="86" name="Shape 86"/>
          <p:cNvSpPr/>
          <p:nvPr/>
        </p:nvSpPr>
        <p:spPr>
          <a:xfrm rot="5400000">
            <a:off x="10386920" y="5045371"/>
            <a:ext cx="493912" cy="462853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87" name="Shape 87"/>
          <p:cNvSpPr/>
          <p:nvPr/>
        </p:nvSpPr>
        <p:spPr>
          <a:xfrm>
            <a:off x="7249653" y="5654576"/>
            <a:ext cx="1404849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TRANSISTOR</a:t>
            </a:r>
          </a:p>
        </p:txBody>
      </p:sp>
      <p:sp>
        <p:nvSpPr>
          <p:cNvPr id="88" name="Shape 88"/>
          <p:cNvSpPr/>
          <p:nvPr/>
        </p:nvSpPr>
        <p:spPr>
          <a:xfrm flipH="1">
            <a:off x="8755589" y="5633971"/>
            <a:ext cx="493912" cy="462852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89" name="Shape 89"/>
          <p:cNvSpPr/>
          <p:nvPr/>
        </p:nvSpPr>
        <p:spPr>
          <a:xfrm>
            <a:off x="5412189" y="5654576"/>
            <a:ext cx="1145776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INVERTER</a:t>
            </a:r>
          </a:p>
        </p:txBody>
      </p:sp>
      <p:sp>
        <p:nvSpPr>
          <p:cNvPr id="90" name="Shape 90"/>
          <p:cNvSpPr/>
          <p:nvPr/>
        </p:nvSpPr>
        <p:spPr>
          <a:xfrm flipH="1">
            <a:off x="6659053" y="5633971"/>
            <a:ext cx="493912" cy="462852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91" name="Shape 91"/>
          <p:cNvSpPr/>
          <p:nvPr/>
        </p:nvSpPr>
        <p:spPr>
          <a:xfrm>
            <a:off x="272670" y="5654576"/>
            <a:ext cx="1601972" cy="4216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/>
            <a:r>
              <a:t>STREET LIGHT</a:t>
            </a:r>
          </a:p>
        </p:txBody>
      </p:sp>
      <p:sp>
        <p:nvSpPr>
          <p:cNvPr id="92" name="Shape 92"/>
          <p:cNvSpPr/>
          <p:nvPr/>
        </p:nvSpPr>
        <p:spPr>
          <a:xfrm flipH="1">
            <a:off x="4821589" y="5633971"/>
            <a:ext cx="493911" cy="462852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93" name="Shape 93"/>
          <p:cNvSpPr/>
          <p:nvPr/>
        </p:nvSpPr>
        <p:spPr>
          <a:xfrm>
            <a:off x="2567172" y="5521226"/>
            <a:ext cx="2152487" cy="688341"/>
          </a:xfrm>
          <a:prstGeom prst="rect">
            <a:avLst/>
          </a:prstGeom>
          <a:solidFill>
            <a:srgbClr val="FFFFFF"/>
          </a:solidFill>
          <a:ln w="63500">
            <a:solidFill>
              <a:srgbClr val="4472C4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CURRENT-LIMITING</a:t>
            </a:r>
          </a:p>
          <a:p>
            <a:pPr lvl="0" algn="ctr"/>
            <a:r>
              <a:t>RESISTOR</a:t>
            </a:r>
          </a:p>
        </p:txBody>
      </p:sp>
      <p:sp>
        <p:nvSpPr>
          <p:cNvPr id="94" name="Shape 94"/>
          <p:cNvSpPr/>
          <p:nvPr/>
        </p:nvSpPr>
        <p:spPr>
          <a:xfrm flipH="1">
            <a:off x="1976571" y="5633971"/>
            <a:ext cx="493912" cy="462852"/>
          </a:xfrm>
          <a:prstGeom prst="rightArrow">
            <a:avLst>
              <a:gd name="adj1" fmla="val 32000"/>
              <a:gd name="adj2" fmla="val 68295"/>
            </a:avLst>
          </a:prstGeom>
          <a:solidFill>
            <a:srgbClr val="FFFFFF"/>
          </a:solidFill>
          <a:ln w="12700">
            <a:solidFill>
              <a:srgbClr val="5B9BD5"/>
            </a:solidFill>
            <a:miter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95" name="Shape 95"/>
          <p:cNvSpPr/>
          <p:nvPr/>
        </p:nvSpPr>
        <p:spPr>
          <a:xfrm>
            <a:off x="3180875" y="173474"/>
            <a:ext cx="5830250" cy="52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ctr" defTabSz="822959">
              <a:lnSpc>
                <a:spcPct val="90000"/>
              </a:lnSpc>
              <a:defRPr sz="279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2790"/>
              <a:t>FUNCTIONING OF THE CIRCUIT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9" presetClass="entr" presetSubtype="0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9" presetClass="entr" presetSubtype="0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8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9" presetClass="entr" presetSubtype="0" fill="hold" grpId="9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grpId="1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9" presetClass="entr" presetSubtype="0" fill="hold" grpId="1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ntr" presetSubtype="1" fill="hold" grpId="1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9" presetClass="entr" presetSubtype="0" fill="hold" grpId="1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2" presetClass="entr" presetSubtype="2" fill="hold" grpId="1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9" presetClass="entr" presetSubtype="0" fill="hold" grpId="1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22" presetClass="entr" presetSubtype="2" fill="hold" grpId="1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500"/>
                            </p:stCondLst>
                            <p:childTnLst>
                              <p:par>
                                <p:cTn id="69" presetID="9" presetClass="entr" presetSubtype="0" fill="hold" grpId="1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0"/>
                            </p:stCondLst>
                            <p:childTnLst>
                              <p:par>
                                <p:cTn id="73" presetID="22" presetClass="entr" presetSubtype="2" fill="hold" grpId="18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500"/>
                            </p:stCondLst>
                            <p:childTnLst>
                              <p:par>
                                <p:cTn id="77" presetID="9" presetClass="entr" presetSubtype="0" fill="hold" grpId="19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0"/>
                            </p:stCondLst>
                            <p:childTnLst>
                              <p:par>
                                <p:cTn id="81" presetID="22" presetClass="entr" presetSubtype="2" fill="hold" grpId="2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500"/>
                            </p:stCondLst>
                            <p:childTnLst>
                              <p:par>
                                <p:cTn id="85" presetID="9" presetClass="entr" presetSubtype="0" fill="hold" grpId="2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1" animBg="1" advAuto="0"/>
      <p:bldP spid="75" grpId="3" animBg="1" advAuto="0"/>
      <p:bldP spid="76" grpId="2" animBg="1" advAuto="0"/>
      <p:bldP spid="77" grpId="5" animBg="1" advAuto="0"/>
      <p:bldP spid="78" grpId="4" animBg="1" advAuto="0"/>
      <p:bldP spid="79" grpId="7" animBg="1" advAuto="0"/>
      <p:bldP spid="80" grpId="6" animBg="1" advAuto="0"/>
      <p:bldP spid="81" grpId="9" animBg="1" advAuto="0"/>
      <p:bldP spid="82" grpId="8" animBg="1" advAuto="0"/>
      <p:bldP spid="83" grpId="11" animBg="1" advAuto="0"/>
      <p:bldP spid="84" grpId="10" animBg="1" advAuto="0"/>
      <p:bldP spid="85" grpId="13" animBg="1" advAuto="0"/>
      <p:bldP spid="86" grpId="12" animBg="1" advAuto="0"/>
      <p:bldP spid="87" grpId="15" animBg="1" advAuto="0"/>
      <p:bldP spid="88" grpId="14" animBg="1" advAuto="0"/>
      <p:bldP spid="89" grpId="17" animBg="1" advAuto="0"/>
      <p:bldP spid="90" grpId="16" animBg="1" advAuto="0"/>
      <p:bldP spid="91" grpId="21" animBg="1" advAuto="0"/>
      <p:bldP spid="92" grpId="18" animBg="1" advAuto="0"/>
      <p:bldP spid="93" grpId="19" animBg="1" advAuto="0"/>
      <p:bldP spid="94" grpId="2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838200" y="1318012"/>
            <a:ext cx="10515600" cy="4221976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2500"/>
              <a:t>Immune to varying wind direction</a:t>
            </a:r>
          </a:p>
          <a:p>
            <a:pPr lvl="0">
              <a:lnSpc>
                <a:spcPct val="100000"/>
              </a:lnSpc>
              <a:defRPr sz="1800"/>
            </a:pPr>
            <a:r>
              <a:rPr sz="2500"/>
              <a:t>Cheap installation &amp; easy maintenance</a:t>
            </a:r>
          </a:p>
          <a:p>
            <a:pPr lvl="0">
              <a:lnSpc>
                <a:spcPct val="100000"/>
              </a:lnSpc>
              <a:defRPr sz="1800"/>
            </a:pPr>
            <a:r>
              <a:rPr sz="2500"/>
              <a:t>Forms a visual barrier</a:t>
            </a:r>
          </a:p>
          <a:p>
            <a:pPr lvl="0">
              <a:lnSpc>
                <a:spcPct val="100000"/>
              </a:lnSpc>
              <a:defRPr sz="1800"/>
            </a:pPr>
            <a:r>
              <a:rPr sz="2500"/>
              <a:t>Not adversely affected by changing weather</a:t>
            </a:r>
          </a:p>
          <a:p>
            <a:pPr lvl="0">
              <a:lnSpc>
                <a:spcPct val="100000"/>
              </a:lnSpc>
              <a:defRPr sz="1800"/>
            </a:pPr>
            <a:r>
              <a:rPr sz="2500"/>
              <a:t>Efficiently utilises 60% more energy</a:t>
            </a:r>
          </a:p>
        </p:txBody>
      </p:sp>
      <p:sp>
        <p:nvSpPr>
          <p:cNvPr id="98" name="Shape 98"/>
          <p:cNvSpPr/>
          <p:nvPr/>
        </p:nvSpPr>
        <p:spPr>
          <a:xfrm>
            <a:off x="3180875" y="173474"/>
            <a:ext cx="5830250" cy="52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ctr" defTabSz="822959">
              <a:lnSpc>
                <a:spcPct val="90000"/>
              </a:lnSpc>
              <a:defRPr sz="279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2790"/>
              <a:t>ADVANTAGES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3180875" y="173474"/>
            <a:ext cx="5830250" cy="52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ctr" defTabSz="822959">
              <a:lnSpc>
                <a:spcPct val="90000"/>
              </a:lnSpc>
              <a:defRPr sz="279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2790"/>
              <a:t>FUTURE SCOPE</a:t>
            </a:r>
          </a:p>
        </p:txBody>
      </p:sp>
      <p:pic>
        <p:nvPicPr>
          <p:cNvPr id="101" name="pasted-image.tif"/>
          <p:cNvPicPr/>
          <p:nvPr/>
        </p:nvPicPr>
        <p:blipFill>
          <a:blip r:embed="rId2">
            <a:extLst/>
          </a:blip>
          <a:srcRect l="7886" t="26796" r="7886"/>
          <a:stretch>
            <a:fillRect/>
          </a:stretch>
        </p:blipFill>
        <p:spPr>
          <a:xfrm>
            <a:off x="6796266" y="4049171"/>
            <a:ext cx="4804323" cy="2593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884" y="767767"/>
            <a:ext cx="6538304" cy="4978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8488" y="793167"/>
            <a:ext cx="4819730" cy="3230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3" animBg="1" advAuto="0"/>
      <p:bldP spid="102" grpId="1" animBg="1" advAuto="0"/>
      <p:bldP spid="103" grpId="2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Widescreen</PresentationFormat>
  <Paragraphs>29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Avenir Roman</vt:lpstr>
      <vt:lpstr>Calibri</vt:lpstr>
      <vt:lpstr>Calibri Light</vt:lpstr>
      <vt:lpstr>Euphemia</vt:lpstr>
      <vt:lpstr>Helvetica</vt:lpstr>
      <vt:lpstr>Default</vt:lpstr>
      <vt:lpstr>Automated Highway Lighting System Powered by Vertical Axis Wind Turbine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 Highway Lighting System Powered by Vertical Axis Wind Turbine</dc:title>
  <cp:lastModifiedBy>RHA-PC4</cp:lastModifiedBy>
  <cp:revision>1</cp:revision>
  <dcterms:modified xsi:type="dcterms:W3CDTF">2017-10-26T17:44:29Z</dcterms:modified>
</cp:coreProperties>
</file>